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7"/>
  </p:notesMasterIdLst>
  <p:handoutMasterIdLst>
    <p:handoutMasterId r:id="rId28"/>
  </p:handoutMasterIdLst>
  <p:sldIdLst>
    <p:sldId id="265" r:id="rId6"/>
    <p:sldId id="367" r:id="rId7"/>
    <p:sldId id="350" r:id="rId8"/>
    <p:sldId id="343" r:id="rId9"/>
    <p:sldId id="353" r:id="rId10"/>
    <p:sldId id="354" r:id="rId11"/>
    <p:sldId id="369" r:id="rId12"/>
    <p:sldId id="373" r:id="rId13"/>
    <p:sldId id="364" r:id="rId14"/>
    <p:sldId id="357" r:id="rId15"/>
    <p:sldId id="365" r:id="rId16"/>
    <p:sldId id="292" r:id="rId17"/>
    <p:sldId id="293" r:id="rId18"/>
    <p:sldId id="372" r:id="rId19"/>
    <p:sldId id="374" r:id="rId20"/>
    <p:sldId id="371" r:id="rId21"/>
    <p:sldId id="360" r:id="rId22"/>
    <p:sldId id="361" r:id="rId23"/>
    <p:sldId id="363" r:id="rId24"/>
    <p:sldId id="356" r:id="rId25"/>
    <p:sldId id="358" r:id="rId26"/>
  </p:sldIdLst>
  <p:sldSz cx="9144000" cy="6858000" type="screen4x3"/>
  <p:notesSz cx="6669088" cy="97758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874"/>
    <a:srgbClr val="9B994D"/>
    <a:srgbClr val="000000"/>
    <a:srgbClr val="387577"/>
    <a:srgbClr val="337779"/>
    <a:srgbClr val="357D7F"/>
    <a:srgbClr val="337479"/>
    <a:srgbClr val="347784"/>
    <a:srgbClr val="2E6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30" autoAdjust="0"/>
    <p:restoredTop sz="84196" autoAdjust="0"/>
  </p:normalViewPr>
  <p:slideViewPr>
    <p:cSldViewPr snapToGrid="0" snapToObjects="1">
      <p:cViewPr>
        <p:scale>
          <a:sx n="80" d="100"/>
          <a:sy n="80" d="100"/>
        </p:scale>
        <p:origin x="-1794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6" y="2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iod.local\DFS\Departments\Policy\Tej\Policy%20Voice,%20%20Data\MASTER%20SPREADSHEET%20PV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od.local\DFS\Home\01\tej.parikh\Housing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354057045870751E-2"/>
          <c:y val="3.1262632597965696E-2"/>
          <c:w val="0.93377534587837552"/>
          <c:h val="0.94725846127045954"/>
        </c:manualLayout>
      </c:layout>
      <c:lineChart>
        <c:grouping val="standard"/>
        <c:varyColors val="0"/>
        <c:ser>
          <c:idx val="0"/>
          <c:order val="0"/>
          <c:tx>
            <c:strRef>
              <c:f>'Confidence Chart'!$B$5</c:f>
              <c:strCache>
                <c:ptCount val="1"/>
                <c:pt idx="0">
                  <c:v>Organisation</c:v>
                </c:pt>
              </c:strCache>
            </c:strRef>
          </c:tx>
          <c:spPr>
            <a:ln w="57150">
              <a:solidFill>
                <a:srgbClr val="814F73"/>
              </a:solidFill>
            </a:ln>
          </c:spPr>
          <c:marker>
            <c:symbol val="none"/>
          </c:marker>
          <c:cat>
            <c:strRef>
              <c:f>'Confidence Chart'!$H$4:$AF$4</c:f>
              <c:strCache>
                <c:ptCount val="25"/>
                <c:pt idx="0">
                  <c:v>Jan '17</c:v>
                </c:pt>
                <c:pt idx="1">
                  <c:v>Feb '17</c:v>
                </c:pt>
                <c:pt idx="2">
                  <c:v>Mar '17</c:v>
                </c:pt>
                <c:pt idx="3">
                  <c:v>Apr '17</c:v>
                </c:pt>
                <c:pt idx="4">
                  <c:v>May '17</c:v>
                </c:pt>
                <c:pt idx="5">
                  <c:v>Jun'17</c:v>
                </c:pt>
                <c:pt idx="6">
                  <c:v>Jul'17</c:v>
                </c:pt>
                <c:pt idx="7">
                  <c:v>Aug'17</c:v>
                </c:pt>
                <c:pt idx="8">
                  <c:v>Sep '17</c:v>
                </c:pt>
                <c:pt idx="9">
                  <c:v>Oct '17</c:v>
                </c:pt>
                <c:pt idx="10">
                  <c:v>Nov '17</c:v>
                </c:pt>
                <c:pt idx="11">
                  <c:v>Dec '17</c:v>
                </c:pt>
                <c:pt idx="12">
                  <c:v>Jan '18</c:v>
                </c:pt>
                <c:pt idx="13">
                  <c:v>Feb '18</c:v>
                </c:pt>
                <c:pt idx="14">
                  <c:v>Mar '18</c:v>
                </c:pt>
                <c:pt idx="15">
                  <c:v>Apr '18</c:v>
                </c:pt>
                <c:pt idx="16">
                  <c:v>May '18</c:v>
                </c:pt>
                <c:pt idx="17">
                  <c:v>Jun '18</c:v>
                </c:pt>
                <c:pt idx="18">
                  <c:v>Jul '18</c:v>
                </c:pt>
                <c:pt idx="19">
                  <c:v>Sept '18</c:v>
                </c:pt>
                <c:pt idx="20">
                  <c:v>Oct '18</c:v>
                </c:pt>
                <c:pt idx="21">
                  <c:v>Nov '18</c:v>
                </c:pt>
                <c:pt idx="22">
                  <c:v>Dec '18</c:v>
                </c:pt>
                <c:pt idx="23">
                  <c:v>Jan '19</c:v>
                </c:pt>
                <c:pt idx="24">
                  <c:v>Feb '19</c:v>
                </c:pt>
              </c:strCache>
            </c:strRef>
          </c:cat>
          <c:val>
            <c:numRef>
              <c:f>'Confidence Chart'!$H$5:$AF$5</c:f>
              <c:numCache>
                <c:formatCode>0%</c:formatCode>
                <c:ptCount val="25"/>
                <c:pt idx="0">
                  <c:v>0.43</c:v>
                </c:pt>
                <c:pt idx="1">
                  <c:v>0.44</c:v>
                </c:pt>
                <c:pt idx="2">
                  <c:v>0.37</c:v>
                </c:pt>
                <c:pt idx="3">
                  <c:v>0.34</c:v>
                </c:pt>
                <c:pt idx="4">
                  <c:v>0.36</c:v>
                </c:pt>
                <c:pt idx="5">
                  <c:v>0.15</c:v>
                </c:pt>
                <c:pt idx="6">
                  <c:v>0.28000000000000003</c:v>
                </c:pt>
                <c:pt idx="7">
                  <c:v>0.28000000000000003</c:v>
                </c:pt>
                <c:pt idx="8">
                  <c:v>0.3855243722304284</c:v>
                </c:pt>
                <c:pt idx="9">
                  <c:v>0.28205128205128199</c:v>
                </c:pt>
                <c:pt idx="10">
                  <c:v>0.41775836972343527</c:v>
                </c:pt>
                <c:pt idx="11" formatCode="0.00%">
                  <c:v>0.30678851174934718</c:v>
                </c:pt>
                <c:pt idx="12">
                  <c:v>0.45489199491740795</c:v>
                </c:pt>
                <c:pt idx="13">
                  <c:v>0.39008894536213468</c:v>
                </c:pt>
                <c:pt idx="14">
                  <c:v>0.46618705035971231</c:v>
                </c:pt>
                <c:pt idx="15" formatCode="0.00%">
                  <c:v>0.43347639484978545</c:v>
                </c:pt>
                <c:pt idx="16">
                  <c:v>0.3430379746835443</c:v>
                </c:pt>
                <c:pt idx="17">
                  <c:v>0.46185852981969483</c:v>
                </c:pt>
                <c:pt idx="18">
                  <c:v>0.36799999999999994</c:v>
                </c:pt>
                <c:pt idx="19">
                  <c:v>0.22593582887700533</c:v>
                </c:pt>
                <c:pt idx="20">
                  <c:v>0.24796084828711257</c:v>
                </c:pt>
                <c:pt idx="21">
                  <c:v>0.20946538124452241</c:v>
                </c:pt>
                <c:pt idx="22">
                  <c:v>0.30386740331491713</c:v>
                </c:pt>
                <c:pt idx="23">
                  <c:v>0.27726894254787671</c:v>
                </c:pt>
                <c:pt idx="24">
                  <c:v>0.25893719806763288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'Confidence Chart'!$B$6</c:f>
              <c:strCache>
                <c:ptCount val="1"/>
                <c:pt idx="0">
                  <c:v>Economy</c:v>
                </c:pt>
              </c:strCache>
            </c:strRef>
          </c:tx>
          <c:spPr>
            <a:ln w="57150">
              <a:solidFill>
                <a:srgbClr val="6F8B67"/>
              </a:solidFill>
            </a:ln>
          </c:spPr>
          <c:marker>
            <c:symbol val="none"/>
          </c:marker>
          <c:cat>
            <c:strRef>
              <c:f>'Confidence Chart'!$H$4:$AF$4</c:f>
              <c:strCache>
                <c:ptCount val="25"/>
                <c:pt idx="0">
                  <c:v>Jan '17</c:v>
                </c:pt>
                <c:pt idx="1">
                  <c:v>Feb '17</c:v>
                </c:pt>
                <c:pt idx="2">
                  <c:v>Mar '17</c:v>
                </c:pt>
                <c:pt idx="3">
                  <c:v>Apr '17</c:v>
                </c:pt>
                <c:pt idx="4">
                  <c:v>May '17</c:v>
                </c:pt>
                <c:pt idx="5">
                  <c:v>Jun'17</c:v>
                </c:pt>
                <c:pt idx="6">
                  <c:v>Jul'17</c:v>
                </c:pt>
                <c:pt idx="7">
                  <c:v>Aug'17</c:v>
                </c:pt>
                <c:pt idx="8">
                  <c:v>Sep '17</c:v>
                </c:pt>
                <c:pt idx="9">
                  <c:v>Oct '17</c:v>
                </c:pt>
                <c:pt idx="10">
                  <c:v>Nov '17</c:v>
                </c:pt>
                <c:pt idx="11">
                  <c:v>Dec '17</c:v>
                </c:pt>
                <c:pt idx="12">
                  <c:v>Jan '18</c:v>
                </c:pt>
                <c:pt idx="13">
                  <c:v>Feb '18</c:v>
                </c:pt>
                <c:pt idx="14">
                  <c:v>Mar '18</c:v>
                </c:pt>
                <c:pt idx="15">
                  <c:v>Apr '18</c:v>
                </c:pt>
                <c:pt idx="16">
                  <c:v>May '18</c:v>
                </c:pt>
                <c:pt idx="17">
                  <c:v>Jun '18</c:v>
                </c:pt>
                <c:pt idx="18">
                  <c:v>Jul '18</c:v>
                </c:pt>
                <c:pt idx="19">
                  <c:v>Sept '18</c:v>
                </c:pt>
                <c:pt idx="20">
                  <c:v>Oct '18</c:v>
                </c:pt>
                <c:pt idx="21">
                  <c:v>Nov '18</c:v>
                </c:pt>
                <c:pt idx="22">
                  <c:v>Dec '18</c:v>
                </c:pt>
                <c:pt idx="23">
                  <c:v>Jan '19</c:v>
                </c:pt>
                <c:pt idx="24">
                  <c:v>Feb '19</c:v>
                </c:pt>
              </c:strCache>
            </c:strRef>
          </c:cat>
          <c:val>
            <c:numRef>
              <c:f>'Confidence Chart'!$H$6:$AF$6</c:f>
              <c:numCache>
                <c:formatCode>0%</c:formatCode>
                <c:ptCount val="25"/>
                <c:pt idx="0">
                  <c:v>0.15</c:v>
                </c:pt>
                <c:pt idx="1">
                  <c:v>0.19</c:v>
                </c:pt>
                <c:pt idx="2">
                  <c:v>7.0000000000000007E-2</c:v>
                </c:pt>
                <c:pt idx="3">
                  <c:v>0.01</c:v>
                </c:pt>
                <c:pt idx="4">
                  <c:v>-0.03</c:v>
                </c:pt>
                <c:pt idx="5">
                  <c:v>-0.37</c:v>
                </c:pt>
                <c:pt idx="6">
                  <c:v>-0.17</c:v>
                </c:pt>
                <c:pt idx="7">
                  <c:v>-0.18</c:v>
                </c:pt>
                <c:pt idx="8">
                  <c:v>-0.14475627769571642</c:v>
                </c:pt>
                <c:pt idx="9">
                  <c:v>-0.25534188034188038</c:v>
                </c:pt>
                <c:pt idx="10">
                  <c:v>-0.13100436681222705</c:v>
                </c:pt>
                <c:pt idx="11">
                  <c:v>-0.24020887728459531</c:v>
                </c:pt>
                <c:pt idx="12">
                  <c:v>-1.6518424396442126E-2</c:v>
                </c:pt>
                <c:pt idx="13">
                  <c:v>-3.3036848792884363E-2</c:v>
                </c:pt>
                <c:pt idx="14">
                  <c:v>1.1510791366906498E-2</c:v>
                </c:pt>
                <c:pt idx="15" formatCode="0.00%">
                  <c:v>2.7181688125894131E-2</c:v>
                </c:pt>
                <c:pt idx="16">
                  <c:v>-5.0632911392405125E-2</c:v>
                </c:pt>
                <c:pt idx="17">
                  <c:v>-0.10957004160887661</c:v>
                </c:pt>
                <c:pt idx="18">
                  <c:v>-0.15866666666666668</c:v>
                </c:pt>
                <c:pt idx="19">
                  <c:v>-0.22459893048128343</c:v>
                </c:pt>
                <c:pt idx="20">
                  <c:v>-0.23491027732463293</c:v>
                </c:pt>
                <c:pt idx="21">
                  <c:v>-0.33829973707274319</c:v>
                </c:pt>
                <c:pt idx="22">
                  <c:v>-0.37569060773480667</c:v>
                </c:pt>
                <c:pt idx="23">
                  <c:v>-0.35470441298917565</c:v>
                </c:pt>
                <c:pt idx="24">
                  <c:v>-0.29371980676328502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249536"/>
        <c:axId val="115251072"/>
      </c:lineChart>
      <c:catAx>
        <c:axId val="115249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Georgia" panose="02040502050405020303" pitchFamily="18" charset="0"/>
              </a:defRPr>
            </a:pPr>
            <a:endParaRPr lang="en-US"/>
          </a:p>
        </c:txPr>
        <c:crossAx val="115251072"/>
        <c:crosses val="autoZero"/>
        <c:auto val="1"/>
        <c:lblAlgn val="ctr"/>
        <c:lblOffset val="100"/>
        <c:noMultiLvlLbl val="0"/>
      </c:catAx>
      <c:valAx>
        <c:axId val="11525107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5249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112874163305819"/>
          <c:y val="0.87429238362738959"/>
          <c:w val="0.18559534376000292"/>
          <c:h val="8.7739145568068791E-2"/>
        </c:manualLayout>
      </c:layout>
      <c:overlay val="0"/>
      <c:txPr>
        <a:bodyPr/>
        <a:lstStyle/>
        <a:p>
          <a:pPr>
            <a:defRPr sz="1400">
              <a:latin typeface="Georgia" panose="02040502050405020303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'housing_May-03-2019_1338 PM'!$K$126:$K$131</c:f>
              <c:strCache>
                <c:ptCount val="6"/>
                <c:pt idx="0">
                  <c:v>Funding</c:v>
                </c:pt>
                <c:pt idx="1">
                  <c:v>Risk-taking</c:v>
                </c:pt>
                <c:pt idx="2">
                  <c:v>Expertise</c:v>
                </c:pt>
                <c:pt idx="3">
                  <c:v>Leadership</c:v>
                </c:pt>
                <c:pt idx="4">
                  <c:v>Political pressures</c:v>
                </c:pt>
                <c:pt idx="5">
                  <c:v>Short-termism</c:v>
                </c:pt>
              </c:strCache>
            </c:strRef>
          </c:cat>
          <c:val>
            <c:numRef>
              <c:f>'housing_May-03-2019_1338 PM'!$L$126:$L$131</c:f>
              <c:numCache>
                <c:formatCode>0%</c:formatCode>
                <c:ptCount val="6"/>
                <c:pt idx="0">
                  <c:v>0.17</c:v>
                </c:pt>
                <c:pt idx="1">
                  <c:v>0.17</c:v>
                </c:pt>
                <c:pt idx="2">
                  <c:v>0.39</c:v>
                </c:pt>
                <c:pt idx="3">
                  <c:v>0.57999999999999996</c:v>
                </c:pt>
                <c:pt idx="4">
                  <c:v>0.6</c:v>
                </c:pt>
                <c:pt idx="5">
                  <c:v>0.78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825472"/>
        <c:axId val="116843648"/>
      </c:barChart>
      <c:catAx>
        <c:axId val="1168254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Georgia" panose="02040502050405020303" pitchFamily="18" charset="0"/>
              </a:defRPr>
            </a:pPr>
            <a:endParaRPr lang="en-US"/>
          </a:p>
        </c:txPr>
        <c:crossAx val="116843648"/>
        <c:crosses val="autoZero"/>
        <c:auto val="1"/>
        <c:lblAlgn val="ctr"/>
        <c:lblOffset val="100"/>
        <c:noMultiLvlLbl val="0"/>
      </c:catAx>
      <c:valAx>
        <c:axId val="11684364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Georgia" panose="02040502050405020303" pitchFamily="18" charset="0"/>
              </a:defRPr>
            </a:pPr>
            <a:endParaRPr lang="en-US"/>
          </a:p>
        </c:txPr>
        <c:crossAx val="116825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3F01E7-4BB5-4D53-ADE7-FD2408A7896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E011FDF-89CF-44AE-B2A3-1A81CBB18776}">
      <dgm:prSet phldrT="[Text]" custT="1"/>
      <dgm:spPr/>
      <dgm:t>
        <a:bodyPr/>
        <a:lstStyle/>
        <a:p>
          <a:r>
            <a:rPr lang="en-GB" sz="1800" dirty="0" smtClean="0">
              <a:latin typeface="Georgia" panose="02040502050405020303" pitchFamily="18" charset="0"/>
              <a:cs typeface="Gautami" panose="020B0502040204020203" pitchFamily="34" charset="0"/>
            </a:rPr>
            <a:t>Short-Term Policy Making</a:t>
          </a:r>
        </a:p>
        <a:p>
          <a:endParaRPr lang="en-GB" sz="1800" dirty="0" smtClean="0">
            <a:latin typeface="Georgia" panose="02040502050405020303" pitchFamily="18" charset="0"/>
            <a:cs typeface="Gautami" panose="020B0502040204020203" pitchFamily="34" charset="0"/>
          </a:endParaRPr>
        </a:p>
        <a:p>
          <a:r>
            <a:rPr lang="en-GB" sz="1800" dirty="0" smtClean="0">
              <a:latin typeface="Georgia" panose="02040502050405020303" pitchFamily="18" charset="0"/>
              <a:cs typeface="Gautami" panose="020B0502040204020203" pitchFamily="34" charset="0"/>
            </a:rPr>
            <a:t>Lack of Horizon Scanning</a:t>
          </a:r>
        </a:p>
      </dgm:t>
    </dgm:pt>
    <dgm:pt modelId="{6B6E91A5-1825-425E-895D-102EF74DCCDE}" type="parTrans" cxnId="{1E98B720-9C9D-4258-BD0A-CB9AE53A29ED}">
      <dgm:prSet/>
      <dgm:spPr/>
      <dgm:t>
        <a:bodyPr/>
        <a:lstStyle/>
        <a:p>
          <a:endParaRPr lang="en-GB" sz="1800">
            <a:latin typeface="Georgia" panose="02040502050405020303" pitchFamily="18" charset="0"/>
            <a:cs typeface="Gautami" panose="020B0502040204020203" pitchFamily="34" charset="0"/>
          </a:endParaRPr>
        </a:p>
      </dgm:t>
    </dgm:pt>
    <dgm:pt modelId="{526A3295-CB74-474F-94B3-304886855E1C}" type="sibTrans" cxnId="{1E98B720-9C9D-4258-BD0A-CB9AE53A29ED}">
      <dgm:prSet custT="1"/>
      <dgm:spPr/>
      <dgm:t>
        <a:bodyPr/>
        <a:lstStyle/>
        <a:p>
          <a:endParaRPr lang="en-GB" sz="1800">
            <a:latin typeface="Georgia" panose="02040502050405020303" pitchFamily="18" charset="0"/>
            <a:cs typeface="Gautami" panose="020B0502040204020203" pitchFamily="34" charset="0"/>
          </a:endParaRPr>
        </a:p>
      </dgm:t>
    </dgm:pt>
    <dgm:pt modelId="{E717A89F-AA55-4342-8957-C351C8FD0603}">
      <dgm:prSet phldrT="[Text]" custT="1"/>
      <dgm:spPr/>
      <dgm:t>
        <a:bodyPr/>
        <a:lstStyle/>
        <a:p>
          <a:r>
            <a:rPr lang="en-GB" sz="1800" dirty="0" smtClean="0">
              <a:latin typeface="Georgia" panose="02040502050405020303" pitchFamily="18" charset="0"/>
              <a:cs typeface="Gautami" panose="020B0502040204020203" pitchFamily="34" charset="0"/>
            </a:rPr>
            <a:t>Vacuum in Long Term Governance</a:t>
          </a:r>
        </a:p>
        <a:p>
          <a:endParaRPr lang="en-GB" sz="1800" dirty="0" smtClean="0">
            <a:latin typeface="Georgia" panose="02040502050405020303" pitchFamily="18" charset="0"/>
            <a:cs typeface="Gautami" panose="020B0502040204020203" pitchFamily="34" charset="0"/>
          </a:endParaRPr>
        </a:p>
        <a:p>
          <a:r>
            <a:rPr lang="en-GB" sz="1800" dirty="0" smtClean="0">
              <a:latin typeface="Georgia" panose="02040502050405020303" pitchFamily="18" charset="0"/>
              <a:cs typeface="Gautami" panose="020B0502040204020203" pitchFamily="34" charset="0"/>
            </a:rPr>
            <a:t>Lack of Resilience to Shocks</a:t>
          </a:r>
        </a:p>
      </dgm:t>
    </dgm:pt>
    <dgm:pt modelId="{94DF9CA7-A30A-44BE-AA0A-3735895AB2BF}" type="parTrans" cxnId="{F5B4F5F8-DB39-4B68-819D-A3A487EEA8DE}">
      <dgm:prSet/>
      <dgm:spPr/>
      <dgm:t>
        <a:bodyPr/>
        <a:lstStyle/>
        <a:p>
          <a:endParaRPr lang="en-GB" sz="1800">
            <a:latin typeface="Georgia" panose="02040502050405020303" pitchFamily="18" charset="0"/>
            <a:cs typeface="Gautami" panose="020B0502040204020203" pitchFamily="34" charset="0"/>
          </a:endParaRPr>
        </a:p>
      </dgm:t>
    </dgm:pt>
    <dgm:pt modelId="{96BAB956-298A-49FE-97DE-9DA821C01AE4}" type="sibTrans" cxnId="{F5B4F5F8-DB39-4B68-819D-A3A487EEA8DE}">
      <dgm:prSet custT="1"/>
      <dgm:spPr/>
      <dgm:t>
        <a:bodyPr/>
        <a:lstStyle/>
        <a:p>
          <a:endParaRPr lang="en-GB" sz="1800">
            <a:latin typeface="Georgia" panose="02040502050405020303" pitchFamily="18" charset="0"/>
            <a:cs typeface="Gautami" panose="020B0502040204020203" pitchFamily="34" charset="0"/>
          </a:endParaRPr>
        </a:p>
      </dgm:t>
    </dgm:pt>
    <dgm:pt modelId="{3A15FD09-6391-4FF0-84B2-1302C56110C7}">
      <dgm:prSet phldrT="[Text]" custT="1"/>
      <dgm:spPr/>
      <dgm:t>
        <a:bodyPr/>
        <a:lstStyle/>
        <a:p>
          <a:r>
            <a:rPr lang="en-GB" sz="1800" dirty="0" smtClean="0">
              <a:latin typeface="Georgia" panose="02040502050405020303" pitchFamily="18" charset="0"/>
              <a:cs typeface="Gautami" panose="020B0502040204020203" pitchFamily="34" charset="0"/>
            </a:rPr>
            <a:t>Loss of Trust</a:t>
          </a:r>
          <a:endParaRPr lang="en-GB" sz="1800" dirty="0">
            <a:latin typeface="Georgia" panose="02040502050405020303" pitchFamily="18" charset="0"/>
            <a:cs typeface="Gautami" panose="020B0502040204020203" pitchFamily="34" charset="0"/>
          </a:endParaRPr>
        </a:p>
      </dgm:t>
    </dgm:pt>
    <dgm:pt modelId="{F12D8BBB-01CE-4E95-AF5A-36F0C6CF0FBF}" type="parTrans" cxnId="{32C98A27-94F0-4D8E-A699-B9CE41EB3C6E}">
      <dgm:prSet/>
      <dgm:spPr/>
      <dgm:t>
        <a:bodyPr/>
        <a:lstStyle/>
        <a:p>
          <a:endParaRPr lang="en-GB" sz="1800">
            <a:latin typeface="Georgia" panose="02040502050405020303" pitchFamily="18" charset="0"/>
            <a:cs typeface="Gautami" panose="020B0502040204020203" pitchFamily="34" charset="0"/>
          </a:endParaRPr>
        </a:p>
      </dgm:t>
    </dgm:pt>
    <dgm:pt modelId="{1F1CAEF6-3AC8-4D85-BAC4-01287467C81A}" type="sibTrans" cxnId="{32C98A27-94F0-4D8E-A699-B9CE41EB3C6E}">
      <dgm:prSet custT="1"/>
      <dgm:spPr/>
      <dgm:t>
        <a:bodyPr/>
        <a:lstStyle/>
        <a:p>
          <a:endParaRPr lang="en-GB" sz="1800">
            <a:latin typeface="Georgia" panose="02040502050405020303" pitchFamily="18" charset="0"/>
            <a:cs typeface="Gautami" panose="020B0502040204020203" pitchFamily="34" charset="0"/>
          </a:endParaRPr>
        </a:p>
      </dgm:t>
    </dgm:pt>
    <dgm:pt modelId="{971CD811-02C9-4578-9E20-963585E8ACBD}">
      <dgm:prSet phldrT="[Text]" custT="1"/>
      <dgm:spPr/>
      <dgm:t>
        <a:bodyPr/>
        <a:lstStyle/>
        <a:p>
          <a:r>
            <a:rPr lang="en-GB" sz="1800" dirty="0" smtClean="0">
              <a:latin typeface="Georgia" panose="02040502050405020303" pitchFamily="18" charset="0"/>
              <a:cs typeface="Gautami" panose="020B0502040204020203" pitchFamily="34" charset="0"/>
            </a:rPr>
            <a:t>Instability</a:t>
          </a:r>
        </a:p>
        <a:p>
          <a:r>
            <a:rPr lang="en-GB" sz="1800" dirty="0" smtClean="0">
              <a:latin typeface="Georgia" panose="02040502050405020303" pitchFamily="18" charset="0"/>
              <a:cs typeface="Gautami" panose="020B0502040204020203" pitchFamily="34" charset="0"/>
            </a:rPr>
            <a:t>Uncertainty</a:t>
          </a:r>
          <a:endParaRPr lang="en-GB" sz="1800" dirty="0">
            <a:latin typeface="Georgia" panose="02040502050405020303" pitchFamily="18" charset="0"/>
            <a:cs typeface="Gautami" panose="020B0502040204020203" pitchFamily="34" charset="0"/>
          </a:endParaRPr>
        </a:p>
      </dgm:t>
    </dgm:pt>
    <dgm:pt modelId="{79EA1213-CEDD-4FB2-9F39-1B9D05B44193}" type="parTrans" cxnId="{87A34379-CF08-4368-A30A-5402DD626A21}">
      <dgm:prSet/>
      <dgm:spPr/>
      <dgm:t>
        <a:bodyPr/>
        <a:lstStyle/>
        <a:p>
          <a:endParaRPr lang="en-GB" sz="1800">
            <a:latin typeface="Georgia" panose="02040502050405020303" pitchFamily="18" charset="0"/>
            <a:cs typeface="Gautami" panose="020B0502040204020203" pitchFamily="34" charset="0"/>
          </a:endParaRPr>
        </a:p>
      </dgm:t>
    </dgm:pt>
    <dgm:pt modelId="{F9376AD4-3AE2-466B-9E18-06B69E779D38}" type="sibTrans" cxnId="{87A34379-CF08-4368-A30A-5402DD626A21}">
      <dgm:prSet custT="1"/>
      <dgm:spPr/>
      <dgm:t>
        <a:bodyPr/>
        <a:lstStyle/>
        <a:p>
          <a:endParaRPr lang="en-GB" sz="1800">
            <a:latin typeface="Georgia" panose="02040502050405020303" pitchFamily="18" charset="0"/>
            <a:cs typeface="Gautami" panose="020B0502040204020203" pitchFamily="34" charset="0"/>
          </a:endParaRPr>
        </a:p>
      </dgm:t>
    </dgm:pt>
    <dgm:pt modelId="{AD54EDAE-390F-4716-A773-A4F739E2704E}" type="pres">
      <dgm:prSet presAssocID="{983F01E7-4BB5-4D53-ADE7-FD2408A789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91E832E-8186-4627-A1A4-57544F46D014}" type="pres">
      <dgm:prSet presAssocID="{9E011FDF-89CF-44AE-B2A3-1A81CBB18776}" presName="node" presStyleLbl="node1" presStyleIdx="0" presStyleCnt="4" custScaleX="174559" custScaleY="162935" custRadScaleRad="85295" custRadScaleInc="-23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E0FB1C-AF07-4466-9494-7F1397B48F03}" type="pres">
      <dgm:prSet presAssocID="{526A3295-CB74-474F-94B3-304886855E1C}" presName="sibTrans" presStyleLbl="sibTrans2D1" presStyleIdx="0" presStyleCnt="4"/>
      <dgm:spPr/>
      <dgm:t>
        <a:bodyPr/>
        <a:lstStyle/>
        <a:p>
          <a:endParaRPr lang="en-GB"/>
        </a:p>
      </dgm:t>
    </dgm:pt>
    <dgm:pt modelId="{9B5A3A48-7F6D-4C67-BD47-F804F09C9955}" type="pres">
      <dgm:prSet presAssocID="{526A3295-CB74-474F-94B3-304886855E1C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F216BE2F-4958-45B8-B8A0-E1FFA4D81E1C}" type="pres">
      <dgm:prSet presAssocID="{E717A89F-AA55-4342-8957-C351C8FD0603}" presName="node" presStyleLbl="node1" presStyleIdx="1" presStyleCnt="4" custScaleX="158478" custScaleY="153859" custRadScaleRad="165273" custRadScaleInc="284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4C0EA6-5D11-4D74-8BCF-6C28ADF947DB}" type="pres">
      <dgm:prSet presAssocID="{96BAB956-298A-49FE-97DE-9DA821C01AE4}" presName="sibTrans" presStyleLbl="sibTrans2D1" presStyleIdx="1" presStyleCnt="4"/>
      <dgm:spPr/>
      <dgm:t>
        <a:bodyPr/>
        <a:lstStyle/>
        <a:p>
          <a:endParaRPr lang="en-GB"/>
        </a:p>
      </dgm:t>
    </dgm:pt>
    <dgm:pt modelId="{58B2B683-2E7F-47E2-8BF0-C76A8D84B37A}" type="pres">
      <dgm:prSet presAssocID="{96BAB956-298A-49FE-97DE-9DA821C01AE4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6EF253D1-90CA-4389-9933-5896ED56A22C}" type="pres">
      <dgm:prSet presAssocID="{3A15FD09-6391-4FF0-84B2-1302C56110C7}" presName="node" presStyleLbl="node1" presStyleIdx="2" presStyleCnt="4" custRadScaleRad="137086" custRadScaleInc="33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6A7116-9F83-448A-B078-92F756D20EEF}" type="pres">
      <dgm:prSet presAssocID="{1F1CAEF6-3AC8-4D85-BAC4-01287467C81A}" presName="sibTrans" presStyleLbl="sibTrans2D1" presStyleIdx="2" presStyleCnt="4"/>
      <dgm:spPr/>
      <dgm:t>
        <a:bodyPr/>
        <a:lstStyle/>
        <a:p>
          <a:endParaRPr lang="en-GB"/>
        </a:p>
      </dgm:t>
    </dgm:pt>
    <dgm:pt modelId="{67BADC2B-FBFA-4214-80BB-4C97445151E1}" type="pres">
      <dgm:prSet presAssocID="{1F1CAEF6-3AC8-4D85-BAC4-01287467C81A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0784B847-29A1-4728-9F97-6E7708819408}" type="pres">
      <dgm:prSet presAssocID="{971CD811-02C9-4578-9E20-963585E8ACBD}" presName="node" presStyleLbl="node1" presStyleIdx="3" presStyleCnt="4" custScaleX="125720" custScaleY="112495" custRadScaleRad="196586" custRadScaleInc="-35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240D50-CEFF-47FE-85E7-0AEC7E789546}" type="pres">
      <dgm:prSet presAssocID="{F9376AD4-3AE2-466B-9E18-06B69E779D38}" presName="sibTrans" presStyleLbl="sibTrans2D1" presStyleIdx="3" presStyleCnt="4"/>
      <dgm:spPr/>
      <dgm:t>
        <a:bodyPr/>
        <a:lstStyle/>
        <a:p>
          <a:endParaRPr lang="en-GB"/>
        </a:p>
      </dgm:t>
    </dgm:pt>
    <dgm:pt modelId="{1A6C5874-9F12-46B5-A940-4FB100E16814}" type="pres">
      <dgm:prSet presAssocID="{F9376AD4-3AE2-466B-9E18-06B69E779D38}" presName="connectorText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BE55133A-9B0A-4945-AABA-1D2D013427C0}" type="presOf" srcId="{983F01E7-4BB5-4D53-ADE7-FD2408A78964}" destId="{AD54EDAE-390F-4716-A773-A4F739E2704E}" srcOrd="0" destOrd="0" presId="urn:microsoft.com/office/officeart/2005/8/layout/cycle2"/>
    <dgm:cxn modelId="{400DE616-AC71-4EF6-8FC0-DD391C238B3B}" type="presOf" srcId="{F9376AD4-3AE2-466B-9E18-06B69E779D38}" destId="{1A6C5874-9F12-46B5-A940-4FB100E16814}" srcOrd="1" destOrd="0" presId="urn:microsoft.com/office/officeart/2005/8/layout/cycle2"/>
    <dgm:cxn modelId="{620F4892-3BE5-4D84-802B-EF722FC92816}" type="presOf" srcId="{526A3295-CB74-474F-94B3-304886855E1C}" destId="{9B5A3A48-7F6D-4C67-BD47-F804F09C9955}" srcOrd="1" destOrd="0" presId="urn:microsoft.com/office/officeart/2005/8/layout/cycle2"/>
    <dgm:cxn modelId="{204AF1F5-EC49-4067-AEB9-630CDCFCE8AF}" type="presOf" srcId="{96BAB956-298A-49FE-97DE-9DA821C01AE4}" destId="{984C0EA6-5D11-4D74-8BCF-6C28ADF947DB}" srcOrd="0" destOrd="0" presId="urn:microsoft.com/office/officeart/2005/8/layout/cycle2"/>
    <dgm:cxn modelId="{51A068C0-A05B-4A6E-8D7B-1D5783B77AAE}" type="presOf" srcId="{1F1CAEF6-3AC8-4D85-BAC4-01287467C81A}" destId="{C96A7116-9F83-448A-B078-92F756D20EEF}" srcOrd="0" destOrd="0" presId="urn:microsoft.com/office/officeart/2005/8/layout/cycle2"/>
    <dgm:cxn modelId="{F5B4F5F8-DB39-4B68-819D-A3A487EEA8DE}" srcId="{983F01E7-4BB5-4D53-ADE7-FD2408A78964}" destId="{E717A89F-AA55-4342-8957-C351C8FD0603}" srcOrd="1" destOrd="0" parTransId="{94DF9CA7-A30A-44BE-AA0A-3735895AB2BF}" sibTransId="{96BAB956-298A-49FE-97DE-9DA821C01AE4}"/>
    <dgm:cxn modelId="{F118975F-4C57-40B8-B46A-BFA757CBF12C}" type="presOf" srcId="{E717A89F-AA55-4342-8957-C351C8FD0603}" destId="{F216BE2F-4958-45B8-B8A0-E1FFA4D81E1C}" srcOrd="0" destOrd="0" presId="urn:microsoft.com/office/officeart/2005/8/layout/cycle2"/>
    <dgm:cxn modelId="{F18FF644-C3AB-493B-BE1B-41D9C4B53D5C}" type="presOf" srcId="{971CD811-02C9-4578-9E20-963585E8ACBD}" destId="{0784B847-29A1-4728-9F97-6E7708819408}" srcOrd="0" destOrd="0" presId="urn:microsoft.com/office/officeart/2005/8/layout/cycle2"/>
    <dgm:cxn modelId="{12CBC2B1-5CC4-4626-9E5D-4DD61BC64476}" type="presOf" srcId="{526A3295-CB74-474F-94B3-304886855E1C}" destId="{A9E0FB1C-AF07-4466-9494-7F1397B48F03}" srcOrd="0" destOrd="0" presId="urn:microsoft.com/office/officeart/2005/8/layout/cycle2"/>
    <dgm:cxn modelId="{6468A892-7787-4611-BE27-BFAEEF1410AC}" type="presOf" srcId="{9E011FDF-89CF-44AE-B2A3-1A81CBB18776}" destId="{691E832E-8186-4627-A1A4-57544F46D014}" srcOrd="0" destOrd="0" presId="urn:microsoft.com/office/officeart/2005/8/layout/cycle2"/>
    <dgm:cxn modelId="{919E0E70-2539-46A1-BD04-A06468FD92BC}" type="presOf" srcId="{1F1CAEF6-3AC8-4D85-BAC4-01287467C81A}" destId="{67BADC2B-FBFA-4214-80BB-4C97445151E1}" srcOrd="1" destOrd="0" presId="urn:microsoft.com/office/officeart/2005/8/layout/cycle2"/>
    <dgm:cxn modelId="{87A34379-CF08-4368-A30A-5402DD626A21}" srcId="{983F01E7-4BB5-4D53-ADE7-FD2408A78964}" destId="{971CD811-02C9-4578-9E20-963585E8ACBD}" srcOrd="3" destOrd="0" parTransId="{79EA1213-CEDD-4FB2-9F39-1B9D05B44193}" sibTransId="{F9376AD4-3AE2-466B-9E18-06B69E779D38}"/>
    <dgm:cxn modelId="{971D93D7-8669-4BC4-B3E0-F5D16F6E63C1}" type="presOf" srcId="{96BAB956-298A-49FE-97DE-9DA821C01AE4}" destId="{58B2B683-2E7F-47E2-8BF0-C76A8D84B37A}" srcOrd="1" destOrd="0" presId="urn:microsoft.com/office/officeart/2005/8/layout/cycle2"/>
    <dgm:cxn modelId="{1E98B720-9C9D-4258-BD0A-CB9AE53A29ED}" srcId="{983F01E7-4BB5-4D53-ADE7-FD2408A78964}" destId="{9E011FDF-89CF-44AE-B2A3-1A81CBB18776}" srcOrd="0" destOrd="0" parTransId="{6B6E91A5-1825-425E-895D-102EF74DCCDE}" sibTransId="{526A3295-CB74-474F-94B3-304886855E1C}"/>
    <dgm:cxn modelId="{99FA90A1-D085-44A6-83C7-4ED7F043084A}" type="presOf" srcId="{F9376AD4-3AE2-466B-9E18-06B69E779D38}" destId="{60240D50-CEFF-47FE-85E7-0AEC7E789546}" srcOrd="0" destOrd="0" presId="urn:microsoft.com/office/officeart/2005/8/layout/cycle2"/>
    <dgm:cxn modelId="{32C98A27-94F0-4D8E-A699-B9CE41EB3C6E}" srcId="{983F01E7-4BB5-4D53-ADE7-FD2408A78964}" destId="{3A15FD09-6391-4FF0-84B2-1302C56110C7}" srcOrd="2" destOrd="0" parTransId="{F12D8BBB-01CE-4E95-AF5A-36F0C6CF0FBF}" sibTransId="{1F1CAEF6-3AC8-4D85-BAC4-01287467C81A}"/>
    <dgm:cxn modelId="{A773BF32-1F25-4537-A90C-F8F4043F3419}" type="presOf" srcId="{3A15FD09-6391-4FF0-84B2-1302C56110C7}" destId="{6EF253D1-90CA-4389-9933-5896ED56A22C}" srcOrd="0" destOrd="0" presId="urn:microsoft.com/office/officeart/2005/8/layout/cycle2"/>
    <dgm:cxn modelId="{B73DEE27-438F-4D59-83C3-7ED63009E2BD}" type="presParOf" srcId="{AD54EDAE-390F-4716-A773-A4F739E2704E}" destId="{691E832E-8186-4627-A1A4-57544F46D014}" srcOrd="0" destOrd="0" presId="urn:microsoft.com/office/officeart/2005/8/layout/cycle2"/>
    <dgm:cxn modelId="{684A4A66-B4AA-4C9C-A805-435989EA9B87}" type="presParOf" srcId="{AD54EDAE-390F-4716-A773-A4F739E2704E}" destId="{A9E0FB1C-AF07-4466-9494-7F1397B48F03}" srcOrd="1" destOrd="0" presId="urn:microsoft.com/office/officeart/2005/8/layout/cycle2"/>
    <dgm:cxn modelId="{198F648E-F803-40FE-90D7-9A96C2E24873}" type="presParOf" srcId="{A9E0FB1C-AF07-4466-9494-7F1397B48F03}" destId="{9B5A3A48-7F6D-4C67-BD47-F804F09C9955}" srcOrd="0" destOrd="0" presId="urn:microsoft.com/office/officeart/2005/8/layout/cycle2"/>
    <dgm:cxn modelId="{BA3D3F6A-E936-4FEC-A327-16DD21E09F97}" type="presParOf" srcId="{AD54EDAE-390F-4716-A773-A4F739E2704E}" destId="{F216BE2F-4958-45B8-B8A0-E1FFA4D81E1C}" srcOrd="2" destOrd="0" presId="urn:microsoft.com/office/officeart/2005/8/layout/cycle2"/>
    <dgm:cxn modelId="{16403072-DEED-4062-BC78-648307126C25}" type="presParOf" srcId="{AD54EDAE-390F-4716-A773-A4F739E2704E}" destId="{984C0EA6-5D11-4D74-8BCF-6C28ADF947DB}" srcOrd="3" destOrd="0" presId="urn:microsoft.com/office/officeart/2005/8/layout/cycle2"/>
    <dgm:cxn modelId="{DDCB81E8-2574-4A2C-BBAE-3EF61A6C6BB9}" type="presParOf" srcId="{984C0EA6-5D11-4D74-8BCF-6C28ADF947DB}" destId="{58B2B683-2E7F-47E2-8BF0-C76A8D84B37A}" srcOrd="0" destOrd="0" presId="urn:microsoft.com/office/officeart/2005/8/layout/cycle2"/>
    <dgm:cxn modelId="{CCD34733-A54D-4D4E-8057-3D4401106566}" type="presParOf" srcId="{AD54EDAE-390F-4716-A773-A4F739E2704E}" destId="{6EF253D1-90CA-4389-9933-5896ED56A22C}" srcOrd="4" destOrd="0" presId="urn:microsoft.com/office/officeart/2005/8/layout/cycle2"/>
    <dgm:cxn modelId="{90C0A88F-0E49-4D4C-94E5-B3F8F64E4490}" type="presParOf" srcId="{AD54EDAE-390F-4716-A773-A4F739E2704E}" destId="{C96A7116-9F83-448A-B078-92F756D20EEF}" srcOrd="5" destOrd="0" presId="urn:microsoft.com/office/officeart/2005/8/layout/cycle2"/>
    <dgm:cxn modelId="{9D6291BB-8929-4873-BF9D-166712B9EEF0}" type="presParOf" srcId="{C96A7116-9F83-448A-B078-92F756D20EEF}" destId="{67BADC2B-FBFA-4214-80BB-4C97445151E1}" srcOrd="0" destOrd="0" presId="urn:microsoft.com/office/officeart/2005/8/layout/cycle2"/>
    <dgm:cxn modelId="{37A6108F-A47B-47ED-A777-2B28217B2066}" type="presParOf" srcId="{AD54EDAE-390F-4716-A773-A4F739E2704E}" destId="{0784B847-29A1-4728-9F97-6E7708819408}" srcOrd="6" destOrd="0" presId="urn:microsoft.com/office/officeart/2005/8/layout/cycle2"/>
    <dgm:cxn modelId="{28543F34-0CB5-4664-93E0-BA15A5076C09}" type="presParOf" srcId="{AD54EDAE-390F-4716-A773-A4F739E2704E}" destId="{60240D50-CEFF-47FE-85E7-0AEC7E789546}" srcOrd="7" destOrd="0" presId="urn:microsoft.com/office/officeart/2005/8/layout/cycle2"/>
    <dgm:cxn modelId="{D8B21B36-A08B-4AE4-BD3A-EFEA124B6B53}" type="presParOf" srcId="{60240D50-CEFF-47FE-85E7-0AEC7E789546}" destId="{1A6C5874-9F12-46B5-A940-4FB100E1681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3F01E7-4BB5-4D53-ADE7-FD2408A7896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E011FDF-89CF-44AE-B2A3-1A81CBB18776}">
      <dgm:prSet phldrT="[Text]" custT="1"/>
      <dgm:spPr/>
      <dgm:t>
        <a:bodyPr/>
        <a:lstStyle/>
        <a:p>
          <a:r>
            <a:rPr lang="en-GB" sz="1800" dirty="0" smtClean="0">
              <a:latin typeface="Georgia" panose="02040502050405020303" pitchFamily="18" charset="0"/>
              <a:cs typeface="Gautami" panose="020B0502040204020203" pitchFamily="34" charset="0"/>
            </a:rPr>
            <a:t>Short-Term Policy Making</a:t>
          </a:r>
        </a:p>
        <a:p>
          <a:endParaRPr lang="en-GB" sz="1800" dirty="0" smtClean="0">
            <a:latin typeface="Georgia" panose="02040502050405020303" pitchFamily="18" charset="0"/>
            <a:cs typeface="Gautami" panose="020B0502040204020203" pitchFamily="34" charset="0"/>
          </a:endParaRPr>
        </a:p>
        <a:p>
          <a:r>
            <a:rPr lang="en-GB" sz="1800" dirty="0" smtClean="0">
              <a:latin typeface="Georgia" panose="02040502050405020303" pitchFamily="18" charset="0"/>
              <a:cs typeface="Gautami" panose="020B0502040204020203" pitchFamily="34" charset="0"/>
            </a:rPr>
            <a:t>Lack of Horizon Scanning</a:t>
          </a:r>
        </a:p>
      </dgm:t>
    </dgm:pt>
    <dgm:pt modelId="{6B6E91A5-1825-425E-895D-102EF74DCCDE}" type="parTrans" cxnId="{1E98B720-9C9D-4258-BD0A-CB9AE53A29ED}">
      <dgm:prSet/>
      <dgm:spPr/>
      <dgm:t>
        <a:bodyPr/>
        <a:lstStyle/>
        <a:p>
          <a:endParaRPr lang="en-GB" sz="1800">
            <a:latin typeface="Georgia" panose="02040502050405020303" pitchFamily="18" charset="0"/>
            <a:cs typeface="Gautami" panose="020B0502040204020203" pitchFamily="34" charset="0"/>
          </a:endParaRPr>
        </a:p>
      </dgm:t>
    </dgm:pt>
    <dgm:pt modelId="{526A3295-CB74-474F-94B3-304886855E1C}" type="sibTrans" cxnId="{1E98B720-9C9D-4258-BD0A-CB9AE53A29ED}">
      <dgm:prSet custT="1"/>
      <dgm:spPr/>
      <dgm:t>
        <a:bodyPr/>
        <a:lstStyle/>
        <a:p>
          <a:endParaRPr lang="en-GB" sz="1800">
            <a:latin typeface="Georgia" panose="02040502050405020303" pitchFamily="18" charset="0"/>
            <a:cs typeface="Gautami" panose="020B0502040204020203" pitchFamily="34" charset="0"/>
          </a:endParaRPr>
        </a:p>
      </dgm:t>
    </dgm:pt>
    <dgm:pt modelId="{E717A89F-AA55-4342-8957-C351C8FD0603}">
      <dgm:prSet phldrT="[Text]" custT="1"/>
      <dgm:spPr/>
      <dgm:t>
        <a:bodyPr/>
        <a:lstStyle/>
        <a:p>
          <a:r>
            <a:rPr lang="en-GB" sz="1800" dirty="0" smtClean="0">
              <a:latin typeface="Georgia" panose="02040502050405020303" pitchFamily="18" charset="0"/>
              <a:cs typeface="Gautami" panose="020B0502040204020203" pitchFamily="34" charset="0"/>
            </a:rPr>
            <a:t>Vacuum in Long Term Governance</a:t>
          </a:r>
        </a:p>
        <a:p>
          <a:endParaRPr lang="en-GB" sz="1800" dirty="0" smtClean="0">
            <a:latin typeface="Georgia" panose="02040502050405020303" pitchFamily="18" charset="0"/>
            <a:cs typeface="Gautami" panose="020B0502040204020203" pitchFamily="34" charset="0"/>
          </a:endParaRPr>
        </a:p>
        <a:p>
          <a:r>
            <a:rPr lang="en-GB" sz="1800" dirty="0" smtClean="0">
              <a:latin typeface="Georgia" panose="02040502050405020303" pitchFamily="18" charset="0"/>
              <a:cs typeface="Gautami" panose="020B0502040204020203" pitchFamily="34" charset="0"/>
            </a:rPr>
            <a:t>Lack of Resilience to ‘Shocks’</a:t>
          </a:r>
        </a:p>
      </dgm:t>
    </dgm:pt>
    <dgm:pt modelId="{94DF9CA7-A30A-44BE-AA0A-3735895AB2BF}" type="parTrans" cxnId="{F5B4F5F8-DB39-4B68-819D-A3A487EEA8DE}">
      <dgm:prSet/>
      <dgm:spPr/>
      <dgm:t>
        <a:bodyPr/>
        <a:lstStyle/>
        <a:p>
          <a:endParaRPr lang="en-GB" sz="1800">
            <a:latin typeface="Georgia" panose="02040502050405020303" pitchFamily="18" charset="0"/>
            <a:cs typeface="Gautami" panose="020B0502040204020203" pitchFamily="34" charset="0"/>
          </a:endParaRPr>
        </a:p>
      </dgm:t>
    </dgm:pt>
    <dgm:pt modelId="{96BAB956-298A-49FE-97DE-9DA821C01AE4}" type="sibTrans" cxnId="{F5B4F5F8-DB39-4B68-819D-A3A487EEA8DE}">
      <dgm:prSet custT="1"/>
      <dgm:spPr/>
      <dgm:t>
        <a:bodyPr/>
        <a:lstStyle/>
        <a:p>
          <a:endParaRPr lang="en-GB" sz="1800">
            <a:latin typeface="Georgia" panose="02040502050405020303" pitchFamily="18" charset="0"/>
            <a:cs typeface="Gautami" panose="020B0502040204020203" pitchFamily="34" charset="0"/>
          </a:endParaRPr>
        </a:p>
      </dgm:t>
    </dgm:pt>
    <dgm:pt modelId="{3A15FD09-6391-4FF0-84B2-1302C56110C7}">
      <dgm:prSet phldrT="[Text]" custT="1"/>
      <dgm:spPr/>
      <dgm:t>
        <a:bodyPr/>
        <a:lstStyle/>
        <a:p>
          <a:r>
            <a:rPr lang="en-GB" sz="1800" dirty="0" smtClean="0">
              <a:latin typeface="Georgia" panose="02040502050405020303" pitchFamily="18" charset="0"/>
              <a:cs typeface="Gautami" panose="020B0502040204020203" pitchFamily="34" charset="0"/>
            </a:rPr>
            <a:t>Loss of Trust</a:t>
          </a:r>
          <a:endParaRPr lang="en-GB" sz="1800" dirty="0">
            <a:latin typeface="Georgia" panose="02040502050405020303" pitchFamily="18" charset="0"/>
            <a:cs typeface="Gautami" panose="020B0502040204020203" pitchFamily="34" charset="0"/>
          </a:endParaRPr>
        </a:p>
      </dgm:t>
    </dgm:pt>
    <dgm:pt modelId="{F12D8BBB-01CE-4E95-AF5A-36F0C6CF0FBF}" type="parTrans" cxnId="{32C98A27-94F0-4D8E-A699-B9CE41EB3C6E}">
      <dgm:prSet/>
      <dgm:spPr/>
      <dgm:t>
        <a:bodyPr/>
        <a:lstStyle/>
        <a:p>
          <a:endParaRPr lang="en-GB" sz="1800">
            <a:latin typeface="Georgia" panose="02040502050405020303" pitchFamily="18" charset="0"/>
            <a:cs typeface="Gautami" panose="020B0502040204020203" pitchFamily="34" charset="0"/>
          </a:endParaRPr>
        </a:p>
      </dgm:t>
    </dgm:pt>
    <dgm:pt modelId="{1F1CAEF6-3AC8-4D85-BAC4-01287467C81A}" type="sibTrans" cxnId="{32C98A27-94F0-4D8E-A699-B9CE41EB3C6E}">
      <dgm:prSet custT="1"/>
      <dgm:spPr/>
      <dgm:t>
        <a:bodyPr/>
        <a:lstStyle/>
        <a:p>
          <a:endParaRPr lang="en-GB" sz="1800">
            <a:latin typeface="Georgia" panose="02040502050405020303" pitchFamily="18" charset="0"/>
            <a:cs typeface="Gautami" panose="020B0502040204020203" pitchFamily="34" charset="0"/>
          </a:endParaRPr>
        </a:p>
      </dgm:t>
    </dgm:pt>
    <dgm:pt modelId="{971CD811-02C9-4578-9E20-963585E8ACBD}">
      <dgm:prSet phldrT="[Text]" custT="1"/>
      <dgm:spPr/>
      <dgm:t>
        <a:bodyPr/>
        <a:lstStyle/>
        <a:p>
          <a:r>
            <a:rPr lang="en-GB" sz="1800" dirty="0" smtClean="0">
              <a:latin typeface="Georgia" panose="02040502050405020303" pitchFamily="18" charset="0"/>
              <a:cs typeface="Gautami" panose="020B0502040204020203" pitchFamily="34" charset="0"/>
            </a:rPr>
            <a:t>Instability</a:t>
          </a:r>
        </a:p>
        <a:p>
          <a:r>
            <a:rPr lang="en-GB" sz="1800" dirty="0" smtClean="0">
              <a:latin typeface="Georgia" panose="02040502050405020303" pitchFamily="18" charset="0"/>
              <a:cs typeface="Gautami" panose="020B0502040204020203" pitchFamily="34" charset="0"/>
            </a:rPr>
            <a:t>Uncertainty</a:t>
          </a:r>
          <a:endParaRPr lang="en-GB" sz="1800" dirty="0">
            <a:latin typeface="Georgia" panose="02040502050405020303" pitchFamily="18" charset="0"/>
            <a:cs typeface="Gautami" panose="020B0502040204020203" pitchFamily="34" charset="0"/>
          </a:endParaRPr>
        </a:p>
      </dgm:t>
    </dgm:pt>
    <dgm:pt modelId="{79EA1213-CEDD-4FB2-9F39-1B9D05B44193}" type="parTrans" cxnId="{87A34379-CF08-4368-A30A-5402DD626A21}">
      <dgm:prSet/>
      <dgm:spPr/>
      <dgm:t>
        <a:bodyPr/>
        <a:lstStyle/>
        <a:p>
          <a:endParaRPr lang="en-GB" sz="1800">
            <a:latin typeface="Georgia" panose="02040502050405020303" pitchFamily="18" charset="0"/>
            <a:cs typeface="Gautami" panose="020B0502040204020203" pitchFamily="34" charset="0"/>
          </a:endParaRPr>
        </a:p>
      </dgm:t>
    </dgm:pt>
    <dgm:pt modelId="{F9376AD4-3AE2-466B-9E18-06B69E779D38}" type="sibTrans" cxnId="{87A34379-CF08-4368-A30A-5402DD626A21}">
      <dgm:prSet custT="1"/>
      <dgm:spPr/>
      <dgm:t>
        <a:bodyPr/>
        <a:lstStyle/>
        <a:p>
          <a:endParaRPr lang="en-GB" sz="1800">
            <a:latin typeface="Georgia" panose="02040502050405020303" pitchFamily="18" charset="0"/>
            <a:cs typeface="Gautami" panose="020B0502040204020203" pitchFamily="34" charset="0"/>
          </a:endParaRPr>
        </a:p>
      </dgm:t>
    </dgm:pt>
    <dgm:pt modelId="{AD54EDAE-390F-4716-A773-A4F739E2704E}" type="pres">
      <dgm:prSet presAssocID="{983F01E7-4BB5-4D53-ADE7-FD2408A789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91E832E-8186-4627-A1A4-57544F46D014}" type="pres">
      <dgm:prSet presAssocID="{9E011FDF-89CF-44AE-B2A3-1A81CBB18776}" presName="node" presStyleLbl="node1" presStyleIdx="0" presStyleCnt="4" custScaleX="174559" custScaleY="162935" custRadScaleRad="85295" custRadScaleInc="-23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E0FB1C-AF07-4466-9494-7F1397B48F03}" type="pres">
      <dgm:prSet presAssocID="{526A3295-CB74-474F-94B3-304886855E1C}" presName="sibTrans" presStyleLbl="sibTrans2D1" presStyleIdx="0" presStyleCnt="4"/>
      <dgm:spPr/>
      <dgm:t>
        <a:bodyPr/>
        <a:lstStyle/>
        <a:p>
          <a:endParaRPr lang="en-GB"/>
        </a:p>
      </dgm:t>
    </dgm:pt>
    <dgm:pt modelId="{9B5A3A48-7F6D-4C67-BD47-F804F09C9955}" type="pres">
      <dgm:prSet presAssocID="{526A3295-CB74-474F-94B3-304886855E1C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F216BE2F-4958-45B8-B8A0-E1FFA4D81E1C}" type="pres">
      <dgm:prSet presAssocID="{E717A89F-AA55-4342-8957-C351C8FD0603}" presName="node" presStyleLbl="node1" presStyleIdx="1" presStyleCnt="4" custScaleX="158478" custScaleY="153859" custRadScaleRad="165273" custRadScaleInc="284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4C0EA6-5D11-4D74-8BCF-6C28ADF947DB}" type="pres">
      <dgm:prSet presAssocID="{96BAB956-298A-49FE-97DE-9DA821C01AE4}" presName="sibTrans" presStyleLbl="sibTrans2D1" presStyleIdx="1" presStyleCnt="4"/>
      <dgm:spPr/>
      <dgm:t>
        <a:bodyPr/>
        <a:lstStyle/>
        <a:p>
          <a:endParaRPr lang="en-GB"/>
        </a:p>
      </dgm:t>
    </dgm:pt>
    <dgm:pt modelId="{58B2B683-2E7F-47E2-8BF0-C76A8D84B37A}" type="pres">
      <dgm:prSet presAssocID="{96BAB956-298A-49FE-97DE-9DA821C01AE4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6EF253D1-90CA-4389-9933-5896ED56A22C}" type="pres">
      <dgm:prSet presAssocID="{3A15FD09-6391-4FF0-84B2-1302C56110C7}" presName="node" presStyleLbl="node1" presStyleIdx="2" presStyleCnt="4" custRadScaleRad="137086" custRadScaleInc="33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6A7116-9F83-448A-B078-92F756D20EEF}" type="pres">
      <dgm:prSet presAssocID="{1F1CAEF6-3AC8-4D85-BAC4-01287467C81A}" presName="sibTrans" presStyleLbl="sibTrans2D1" presStyleIdx="2" presStyleCnt="4"/>
      <dgm:spPr/>
      <dgm:t>
        <a:bodyPr/>
        <a:lstStyle/>
        <a:p>
          <a:endParaRPr lang="en-GB"/>
        </a:p>
      </dgm:t>
    </dgm:pt>
    <dgm:pt modelId="{67BADC2B-FBFA-4214-80BB-4C97445151E1}" type="pres">
      <dgm:prSet presAssocID="{1F1CAEF6-3AC8-4D85-BAC4-01287467C81A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0784B847-29A1-4728-9F97-6E7708819408}" type="pres">
      <dgm:prSet presAssocID="{971CD811-02C9-4578-9E20-963585E8ACBD}" presName="node" presStyleLbl="node1" presStyleIdx="3" presStyleCnt="4" custScaleX="125720" custScaleY="112495" custRadScaleRad="196586" custRadScaleInc="-35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240D50-CEFF-47FE-85E7-0AEC7E789546}" type="pres">
      <dgm:prSet presAssocID="{F9376AD4-3AE2-466B-9E18-06B69E779D38}" presName="sibTrans" presStyleLbl="sibTrans2D1" presStyleIdx="3" presStyleCnt="4"/>
      <dgm:spPr/>
      <dgm:t>
        <a:bodyPr/>
        <a:lstStyle/>
        <a:p>
          <a:endParaRPr lang="en-GB"/>
        </a:p>
      </dgm:t>
    </dgm:pt>
    <dgm:pt modelId="{1A6C5874-9F12-46B5-A940-4FB100E16814}" type="pres">
      <dgm:prSet presAssocID="{F9376AD4-3AE2-466B-9E18-06B69E779D38}" presName="connectorText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FDD39439-7518-4130-9650-1EA417CD77B1}" type="presOf" srcId="{1F1CAEF6-3AC8-4D85-BAC4-01287467C81A}" destId="{C96A7116-9F83-448A-B078-92F756D20EEF}" srcOrd="0" destOrd="0" presId="urn:microsoft.com/office/officeart/2005/8/layout/cycle2"/>
    <dgm:cxn modelId="{CF2AE15B-E2CD-4744-9D0F-0F2D8C165768}" type="presOf" srcId="{1F1CAEF6-3AC8-4D85-BAC4-01287467C81A}" destId="{67BADC2B-FBFA-4214-80BB-4C97445151E1}" srcOrd="1" destOrd="0" presId="urn:microsoft.com/office/officeart/2005/8/layout/cycle2"/>
    <dgm:cxn modelId="{7A4D6793-BADC-48BF-AA54-69238E01AA3E}" type="presOf" srcId="{96BAB956-298A-49FE-97DE-9DA821C01AE4}" destId="{58B2B683-2E7F-47E2-8BF0-C76A8D84B37A}" srcOrd="1" destOrd="0" presId="urn:microsoft.com/office/officeart/2005/8/layout/cycle2"/>
    <dgm:cxn modelId="{BF85C1E8-9E04-429D-9BB9-107B8DD00144}" type="presOf" srcId="{E717A89F-AA55-4342-8957-C351C8FD0603}" destId="{F216BE2F-4958-45B8-B8A0-E1FFA4D81E1C}" srcOrd="0" destOrd="0" presId="urn:microsoft.com/office/officeart/2005/8/layout/cycle2"/>
    <dgm:cxn modelId="{1B72824B-DAC5-4896-99B1-5F906A03C8CD}" type="presOf" srcId="{F9376AD4-3AE2-466B-9E18-06B69E779D38}" destId="{60240D50-CEFF-47FE-85E7-0AEC7E789546}" srcOrd="0" destOrd="0" presId="urn:microsoft.com/office/officeart/2005/8/layout/cycle2"/>
    <dgm:cxn modelId="{1E85F2CC-DAB6-43BB-BA20-948E9562BA75}" type="presOf" srcId="{96BAB956-298A-49FE-97DE-9DA821C01AE4}" destId="{984C0EA6-5D11-4D74-8BCF-6C28ADF947DB}" srcOrd="0" destOrd="0" presId="urn:microsoft.com/office/officeart/2005/8/layout/cycle2"/>
    <dgm:cxn modelId="{C918591D-EBD0-4B7C-9E90-D5004C2EE82C}" type="presOf" srcId="{3A15FD09-6391-4FF0-84B2-1302C56110C7}" destId="{6EF253D1-90CA-4389-9933-5896ED56A22C}" srcOrd="0" destOrd="0" presId="urn:microsoft.com/office/officeart/2005/8/layout/cycle2"/>
    <dgm:cxn modelId="{DB4303B0-4904-477B-87D5-40811C7FB492}" type="presOf" srcId="{971CD811-02C9-4578-9E20-963585E8ACBD}" destId="{0784B847-29A1-4728-9F97-6E7708819408}" srcOrd="0" destOrd="0" presId="urn:microsoft.com/office/officeart/2005/8/layout/cycle2"/>
    <dgm:cxn modelId="{BD9C4EA1-DF0F-4633-9F5E-07CCB7FBBEB3}" type="presOf" srcId="{983F01E7-4BB5-4D53-ADE7-FD2408A78964}" destId="{AD54EDAE-390F-4716-A773-A4F739E2704E}" srcOrd="0" destOrd="0" presId="urn:microsoft.com/office/officeart/2005/8/layout/cycle2"/>
    <dgm:cxn modelId="{8047ACCA-4BCE-4ABE-B008-F418F909C12C}" type="presOf" srcId="{526A3295-CB74-474F-94B3-304886855E1C}" destId="{A9E0FB1C-AF07-4466-9494-7F1397B48F03}" srcOrd="0" destOrd="0" presId="urn:microsoft.com/office/officeart/2005/8/layout/cycle2"/>
    <dgm:cxn modelId="{4A46C09F-817E-49D5-8D29-C16E463BC04D}" type="presOf" srcId="{9E011FDF-89CF-44AE-B2A3-1A81CBB18776}" destId="{691E832E-8186-4627-A1A4-57544F46D014}" srcOrd="0" destOrd="0" presId="urn:microsoft.com/office/officeart/2005/8/layout/cycle2"/>
    <dgm:cxn modelId="{F5B4F5F8-DB39-4B68-819D-A3A487EEA8DE}" srcId="{983F01E7-4BB5-4D53-ADE7-FD2408A78964}" destId="{E717A89F-AA55-4342-8957-C351C8FD0603}" srcOrd="1" destOrd="0" parTransId="{94DF9CA7-A30A-44BE-AA0A-3735895AB2BF}" sibTransId="{96BAB956-298A-49FE-97DE-9DA821C01AE4}"/>
    <dgm:cxn modelId="{4787BBAC-25F2-421C-8882-C57435505F69}" type="presOf" srcId="{526A3295-CB74-474F-94B3-304886855E1C}" destId="{9B5A3A48-7F6D-4C67-BD47-F804F09C9955}" srcOrd="1" destOrd="0" presId="urn:microsoft.com/office/officeart/2005/8/layout/cycle2"/>
    <dgm:cxn modelId="{70939EB6-E839-4D02-B87C-157FC1F80AB0}" type="presOf" srcId="{F9376AD4-3AE2-466B-9E18-06B69E779D38}" destId="{1A6C5874-9F12-46B5-A940-4FB100E16814}" srcOrd="1" destOrd="0" presId="urn:microsoft.com/office/officeart/2005/8/layout/cycle2"/>
    <dgm:cxn modelId="{87A34379-CF08-4368-A30A-5402DD626A21}" srcId="{983F01E7-4BB5-4D53-ADE7-FD2408A78964}" destId="{971CD811-02C9-4578-9E20-963585E8ACBD}" srcOrd="3" destOrd="0" parTransId="{79EA1213-CEDD-4FB2-9F39-1B9D05B44193}" sibTransId="{F9376AD4-3AE2-466B-9E18-06B69E779D38}"/>
    <dgm:cxn modelId="{1E98B720-9C9D-4258-BD0A-CB9AE53A29ED}" srcId="{983F01E7-4BB5-4D53-ADE7-FD2408A78964}" destId="{9E011FDF-89CF-44AE-B2A3-1A81CBB18776}" srcOrd="0" destOrd="0" parTransId="{6B6E91A5-1825-425E-895D-102EF74DCCDE}" sibTransId="{526A3295-CB74-474F-94B3-304886855E1C}"/>
    <dgm:cxn modelId="{32C98A27-94F0-4D8E-A699-B9CE41EB3C6E}" srcId="{983F01E7-4BB5-4D53-ADE7-FD2408A78964}" destId="{3A15FD09-6391-4FF0-84B2-1302C56110C7}" srcOrd="2" destOrd="0" parTransId="{F12D8BBB-01CE-4E95-AF5A-36F0C6CF0FBF}" sibTransId="{1F1CAEF6-3AC8-4D85-BAC4-01287467C81A}"/>
    <dgm:cxn modelId="{13554A5E-A3D3-4ECC-AB4B-BAF8DB7366DB}" type="presParOf" srcId="{AD54EDAE-390F-4716-A773-A4F739E2704E}" destId="{691E832E-8186-4627-A1A4-57544F46D014}" srcOrd="0" destOrd="0" presId="urn:microsoft.com/office/officeart/2005/8/layout/cycle2"/>
    <dgm:cxn modelId="{B31BEE28-BAC2-49B8-9E1F-E979D4CB15EE}" type="presParOf" srcId="{AD54EDAE-390F-4716-A773-A4F739E2704E}" destId="{A9E0FB1C-AF07-4466-9494-7F1397B48F03}" srcOrd="1" destOrd="0" presId="urn:microsoft.com/office/officeart/2005/8/layout/cycle2"/>
    <dgm:cxn modelId="{2686F5A6-92FB-4957-9086-B501E15AA9BD}" type="presParOf" srcId="{A9E0FB1C-AF07-4466-9494-7F1397B48F03}" destId="{9B5A3A48-7F6D-4C67-BD47-F804F09C9955}" srcOrd="0" destOrd="0" presId="urn:microsoft.com/office/officeart/2005/8/layout/cycle2"/>
    <dgm:cxn modelId="{584B3A67-32FC-45B3-812F-FB68DBEE3CA2}" type="presParOf" srcId="{AD54EDAE-390F-4716-A773-A4F739E2704E}" destId="{F216BE2F-4958-45B8-B8A0-E1FFA4D81E1C}" srcOrd="2" destOrd="0" presId="urn:microsoft.com/office/officeart/2005/8/layout/cycle2"/>
    <dgm:cxn modelId="{BAA550BE-37A4-4438-B3CC-75913CB8CD86}" type="presParOf" srcId="{AD54EDAE-390F-4716-A773-A4F739E2704E}" destId="{984C0EA6-5D11-4D74-8BCF-6C28ADF947DB}" srcOrd="3" destOrd="0" presId="urn:microsoft.com/office/officeart/2005/8/layout/cycle2"/>
    <dgm:cxn modelId="{CB9326D7-7479-450C-84E6-F9BB4D3B9279}" type="presParOf" srcId="{984C0EA6-5D11-4D74-8BCF-6C28ADF947DB}" destId="{58B2B683-2E7F-47E2-8BF0-C76A8D84B37A}" srcOrd="0" destOrd="0" presId="urn:microsoft.com/office/officeart/2005/8/layout/cycle2"/>
    <dgm:cxn modelId="{4560FE40-E3A0-4B36-8838-44F32C924AB2}" type="presParOf" srcId="{AD54EDAE-390F-4716-A773-A4F739E2704E}" destId="{6EF253D1-90CA-4389-9933-5896ED56A22C}" srcOrd="4" destOrd="0" presId="urn:microsoft.com/office/officeart/2005/8/layout/cycle2"/>
    <dgm:cxn modelId="{8AA13498-5472-4F1F-97CE-2AD167AB8892}" type="presParOf" srcId="{AD54EDAE-390F-4716-A773-A4F739E2704E}" destId="{C96A7116-9F83-448A-B078-92F756D20EEF}" srcOrd="5" destOrd="0" presId="urn:microsoft.com/office/officeart/2005/8/layout/cycle2"/>
    <dgm:cxn modelId="{73078DB9-C259-430F-959C-120481096F0F}" type="presParOf" srcId="{C96A7116-9F83-448A-B078-92F756D20EEF}" destId="{67BADC2B-FBFA-4214-80BB-4C97445151E1}" srcOrd="0" destOrd="0" presId="urn:microsoft.com/office/officeart/2005/8/layout/cycle2"/>
    <dgm:cxn modelId="{3D880E6F-3A09-42B3-A89C-659E2DA88864}" type="presParOf" srcId="{AD54EDAE-390F-4716-A773-A4F739E2704E}" destId="{0784B847-29A1-4728-9F97-6E7708819408}" srcOrd="6" destOrd="0" presId="urn:microsoft.com/office/officeart/2005/8/layout/cycle2"/>
    <dgm:cxn modelId="{E7293923-86C2-4682-B39F-01B5604F14CA}" type="presParOf" srcId="{AD54EDAE-390F-4716-A773-A4F739E2704E}" destId="{60240D50-CEFF-47FE-85E7-0AEC7E789546}" srcOrd="7" destOrd="0" presId="urn:microsoft.com/office/officeart/2005/8/layout/cycle2"/>
    <dgm:cxn modelId="{4966D0E0-D6E3-43B0-8398-9302D84ECA6E}" type="presParOf" srcId="{60240D50-CEFF-47FE-85E7-0AEC7E789546}" destId="{1A6C5874-9F12-46B5-A940-4FB100E1681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E832E-8186-4627-A1A4-57544F46D014}">
      <dsp:nvSpPr>
        <dsp:cNvPr id="0" name=""/>
        <dsp:cNvSpPr/>
      </dsp:nvSpPr>
      <dsp:spPr>
        <a:xfrm>
          <a:off x="2423756" y="0"/>
          <a:ext cx="2505702" cy="2338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Georgia" panose="02040502050405020303" pitchFamily="18" charset="0"/>
              <a:cs typeface="Gautami" panose="020B0502040204020203" pitchFamily="34" charset="0"/>
            </a:rPr>
            <a:t>Short-Term Policy Making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>
            <a:latin typeface="Georgia" panose="02040502050405020303" pitchFamily="18" charset="0"/>
            <a:cs typeface="Gautami" panose="020B0502040204020203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Georgia" panose="02040502050405020303" pitchFamily="18" charset="0"/>
              <a:cs typeface="Gautami" panose="020B0502040204020203" pitchFamily="34" charset="0"/>
            </a:rPr>
            <a:t>Lack of Horizon Scanning</a:t>
          </a:r>
        </a:p>
      </dsp:txBody>
      <dsp:txXfrm>
        <a:off x="2790708" y="342516"/>
        <a:ext cx="1771798" cy="1653813"/>
      </dsp:txXfrm>
    </dsp:sp>
    <dsp:sp modelId="{A9E0FB1C-AF07-4466-9494-7F1397B48F03}">
      <dsp:nvSpPr>
        <dsp:cNvPr id="0" name=""/>
        <dsp:cNvSpPr/>
      </dsp:nvSpPr>
      <dsp:spPr>
        <a:xfrm rot="2209660">
          <a:off x="4746971" y="1878732"/>
          <a:ext cx="400617" cy="4844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>
            <a:latin typeface="Georgia" panose="02040502050405020303" pitchFamily="18" charset="0"/>
            <a:cs typeface="Gautami" panose="020B0502040204020203" pitchFamily="34" charset="0"/>
          </a:endParaRPr>
        </a:p>
      </dsp:txBody>
      <dsp:txXfrm>
        <a:off x="4758963" y="1939605"/>
        <a:ext cx="280432" cy="290677"/>
      </dsp:txXfrm>
    </dsp:sp>
    <dsp:sp modelId="{F216BE2F-4958-45B8-B8A0-E1FFA4D81E1C}">
      <dsp:nvSpPr>
        <dsp:cNvPr id="0" name=""/>
        <dsp:cNvSpPr/>
      </dsp:nvSpPr>
      <dsp:spPr>
        <a:xfrm>
          <a:off x="5022085" y="1924465"/>
          <a:ext cx="2274867" cy="22085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Georgia" panose="02040502050405020303" pitchFamily="18" charset="0"/>
              <a:cs typeface="Gautami" panose="020B0502040204020203" pitchFamily="34" charset="0"/>
            </a:rPr>
            <a:t>Vacuum in Long Term Governance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>
            <a:latin typeface="Georgia" panose="02040502050405020303" pitchFamily="18" charset="0"/>
            <a:cs typeface="Gautami" panose="020B0502040204020203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Georgia" panose="02040502050405020303" pitchFamily="18" charset="0"/>
              <a:cs typeface="Gautami" panose="020B0502040204020203" pitchFamily="34" charset="0"/>
            </a:rPr>
            <a:t>Lack of Resilience to Shocks</a:t>
          </a:r>
        </a:p>
      </dsp:txBody>
      <dsp:txXfrm>
        <a:off x="5355232" y="2247902"/>
        <a:ext cx="1608573" cy="1561690"/>
      </dsp:txXfrm>
    </dsp:sp>
    <dsp:sp modelId="{984C0EA6-5D11-4D74-8BCF-6C28ADF947DB}">
      <dsp:nvSpPr>
        <dsp:cNvPr id="0" name=""/>
        <dsp:cNvSpPr/>
      </dsp:nvSpPr>
      <dsp:spPr>
        <a:xfrm rot="9729330">
          <a:off x="4130971" y="3328148"/>
          <a:ext cx="692100" cy="4844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>
            <a:latin typeface="Georgia" panose="02040502050405020303" pitchFamily="18" charset="0"/>
            <a:cs typeface="Gautami" panose="020B0502040204020203" pitchFamily="34" charset="0"/>
          </a:endParaRPr>
        </a:p>
      </dsp:txBody>
      <dsp:txXfrm rot="10800000">
        <a:off x="4272814" y="3402773"/>
        <a:ext cx="546761" cy="290677"/>
      </dsp:txXfrm>
    </dsp:sp>
    <dsp:sp modelId="{6EF253D1-90CA-4389-9933-5896ED56A22C}">
      <dsp:nvSpPr>
        <dsp:cNvPr id="0" name=""/>
        <dsp:cNvSpPr/>
      </dsp:nvSpPr>
      <dsp:spPr>
        <a:xfrm>
          <a:off x="2435943" y="3278673"/>
          <a:ext cx="1435447" cy="14354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Georgia" panose="02040502050405020303" pitchFamily="18" charset="0"/>
              <a:cs typeface="Gautami" panose="020B0502040204020203" pitchFamily="34" charset="0"/>
            </a:rPr>
            <a:t>Loss of Trust</a:t>
          </a:r>
          <a:endParaRPr lang="en-GB" sz="1800" kern="1200" dirty="0">
            <a:latin typeface="Georgia" panose="02040502050405020303" pitchFamily="18" charset="0"/>
            <a:cs typeface="Gautami" panose="020B0502040204020203" pitchFamily="34" charset="0"/>
          </a:endParaRPr>
        </a:p>
      </dsp:txBody>
      <dsp:txXfrm>
        <a:off x="2646159" y="3488889"/>
        <a:ext cx="1015015" cy="1015015"/>
      </dsp:txXfrm>
    </dsp:sp>
    <dsp:sp modelId="{C96A7116-9F83-448A-B078-92F756D20EEF}">
      <dsp:nvSpPr>
        <dsp:cNvPr id="0" name=""/>
        <dsp:cNvSpPr/>
      </dsp:nvSpPr>
      <dsp:spPr>
        <a:xfrm rot="12759096">
          <a:off x="1818857" y="3083049"/>
          <a:ext cx="574988" cy="4844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>
            <a:latin typeface="Georgia" panose="02040502050405020303" pitchFamily="18" charset="0"/>
            <a:cs typeface="Gautami" panose="020B0502040204020203" pitchFamily="34" charset="0"/>
          </a:endParaRPr>
        </a:p>
      </dsp:txBody>
      <dsp:txXfrm rot="10800000">
        <a:off x="1952712" y="3219149"/>
        <a:ext cx="429649" cy="290677"/>
      </dsp:txXfrm>
    </dsp:sp>
    <dsp:sp modelId="{0784B847-29A1-4728-9F97-6E7708819408}">
      <dsp:nvSpPr>
        <dsp:cNvPr id="0" name=""/>
        <dsp:cNvSpPr/>
      </dsp:nvSpPr>
      <dsp:spPr>
        <a:xfrm>
          <a:off x="0" y="1746340"/>
          <a:ext cx="1804644" cy="1614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Georgia" panose="02040502050405020303" pitchFamily="18" charset="0"/>
              <a:cs typeface="Gautami" panose="020B0502040204020203" pitchFamily="34" charset="0"/>
            </a:rPr>
            <a:t>Instability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Georgia" panose="02040502050405020303" pitchFamily="18" charset="0"/>
              <a:cs typeface="Gautami" panose="020B0502040204020203" pitchFamily="34" charset="0"/>
            </a:rPr>
            <a:t>Uncertainty</a:t>
          </a:r>
          <a:endParaRPr lang="en-GB" sz="1800" kern="1200" dirty="0">
            <a:latin typeface="Georgia" panose="02040502050405020303" pitchFamily="18" charset="0"/>
            <a:cs typeface="Gautami" panose="020B0502040204020203" pitchFamily="34" charset="0"/>
          </a:endParaRPr>
        </a:p>
      </dsp:txBody>
      <dsp:txXfrm>
        <a:off x="264284" y="1982823"/>
        <a:ext cx="1276076" cy="1141840"/>
      </dsp:txXfrm>
    </dsp:sp>
    <dsp:sp modelId="{60240D50-CEFF-47FE-85E7-0AEC7E789546}">
      <dsp:nvSpPr>
        <dsp:cNvPr id="0" name=""/>
        <dsp:cNvSpPr/>
      </dsp:nvSpPr>
      <dsp:spPr>
        <a:xfrm rot="20008896">
          <a:off x="1856825" y="1704989"/>
          <a:ext cx="522026" cy="4844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>
            <a:latin typeface="Georgia" panose="02040502050405020303" pitchFamily="18" charset="0"/>
            <a:cs typeface="Gautami" panose="020B0502040204020203" pitchFamily="34" charset="0"/>
          </a:endParaRPr>
        </a:p>
      </dsp:txBody>
      <dsp:txXfrm>
        <a:off x="1864470" y="1834328"/>
        <a:ext cx="376687" cy="2906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E832E-8186-4627-A1A4-57544F46D014}">
      <dsp:nvSpPr>
        <dsp:cNvPr id="0" name=""/>
        <dsp:cNvSpPr/>
      </dsp:nvSpPr>
      <dsp:spPr>
        <a:xfrm>
          <a:off x="2423756" y="0"/>
          <a:ext cx="2505702" cy="2338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Georgia" panose="02040502050405020303" pitchFamily="18" charset="0"/>
              <a:cs typeface="Gautami" panose="020B0502040204020203" pitchFamily="34" charset="0"/>
            </a:rPr>
            <a:t>Short-Term Policy Making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>
            <a:latin typeface="Georgia" panose="02040502050405020303" pitchFamily="18" charset="0"/>
            <a:cs typeface="Gautami" panose="020B0502040204020203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Georgia" panose="02040502050405020303" pitchFamily="18" charset="0"/>
              <a:cs typeface="Gautami" panose="020B0502040204020203" pitchFamily="34" charset="0"/>
            </a:rPr>
            <a:t>Lack of Horizon Scanning</a:t>
          </a:r>
        </a:p>
      </dsp:txBody>
      <dsp:txXfrm>
        <a:off x="2790708" y="342516"/>
        <a:ext cx="1771798" cy="1653813"/>
      </dsp:txXfrm>
    </dsp:sp>
    <dsp:sp modelId="{A9E0FB1C-AF07-4466-9494-7F1397B48F03}">
      <dsp:nvSpPr>
        <dsp:cNvPr id="0" name=""/>
        <dsp:cNvSpPr/>
      </dsp:nvSpPr>
      <dsp:spPr>
        <a:xfrm rot="2209660">
          <a:off x="4746971" y="1878732"/>
          <a:ext cx="400617" cy="4844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>
            <a:latin typeface="Georgia" panose="02040502050405020303" pitchFamily="18" charset="0"/>
            <a:cs typeface="Gautami" panose="020B0502040204020203" pitchFamily="34" charset="0"/>
          </a:endParaRPr>
        </a:p>
      </dsp:txBody>
      <dsp:txXfrm>
        <a:off x="4758963" y="1939605"/>
        <a:ext cx="280432" cy="290677"/>
      </dsp:txXfrm>
    </dsp:sp>
    <dsp:sp modelId="{F216BE2F-4958-45B8-B8A0-E1FFA4D81E1C}">
      <dsp:nvSpPr>
        <dsp:cNvPr id="0" name=""/>
        <dsp:cNvSpPr/>
      </dsp:nvSpPr>
      <dsp:spPr>
        <a:xfrm>
          <a:off x="5022085" y="1924465"/>
          <a:ext cx="2274867" cy="22085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Georgia" panose="02040502050405020303" pitchFamily="18" charset="0"/>
              <a:cs typeface="Gautami" panose="020B0502040204020203" pitchFamily="34" charset="0"/>
            </a:rPr>
            <a:t>Vacuum in Long Term Governance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>
            <a:latin typeface="Georgia" panose="02040502050405020303" pitchFamily="18" charset="0"/>
            <a:cs typeface="Gautami" panose="020B0502040204020203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Georgia" panose="02040502050405020303" pitchFamily="18" charset="0"/>
              <a:cs typeface="Gautami" panose="020B0502040204020203" pitchFamily="34" charset="0"/>
            </a:rPr>
            <a:t>Lack of Resilience to ‘Shocks’</a:t>
          </a:r>
        </a:p>
      </dsp:txBody>
      <dsp:txXfrm>
        <a:off x="5355232" y="2247902"/>
        <a:ext cx="1608573" cy="1561690"/>
      </dsp:txXfrm>
    </dsp:sp>
    <dsp:sp modelId="{984C0EA6-5D11-4D74-8BCF-6C28ADF947DB}">
      <dsp:nvSpPr>
        <dsp:cNvPr id="0" name=""/>
        <dsp:cNvSpPr/>
      </dsp:nvSpPr>
      <dsp:spPr>
        <a:xfrm rot="9729330">
          <a:off x="4130971" y="3328148"/>
          <a:ext cx="692100" cy="4844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>
            <a:latin typeface="Georgia" panose="02040502050405020303" pitchFamily="18" charset="0"/>
            <a:cs typeface="Gautami" panose="020B0502040204020203" pitchFamily="34" charset="0"/>
          </a:endParaRPr>
        </a:p>
      </dsp:txBody>
      <dsp:txXfrm rot="10800000">
        <a:off x="4272814" y="3402773"/>
        <a:ext cx="546761" cy="290677"/>
      </dsp:txXfrm>
    </dsp:sp>
    <dsp:sp modelId="{6EF253D1-90CA-4389-9933-5896ED56A22C}">
      <dsp:nvSpPr>
        <dsp:cNvPr id="0" name=""/>
        <dsp:cNvSpPr/>
      </dsp:nvSpPr>
      <dsp:spPr>
        <a:xfrm>
          <a:off x="2435943" y="3278673"/>
          <a:ext cx="1435447" cy="14354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Georgia" panose="02040502050405020303" pitchFamily="18" charset="0"/>
              <a:cs typeface="Gautami" panose="020B0502040204020203" pitchFamily="34" charset="0"/>
            </a:rPr>
            <a:t>Loss of Trust</a:t>
          </a:r>
          <a:endParaRPr lang="en-GB" sz="1800" kern="1200" dirty="0">
            <a:latin typeface="Georgia" panose="02040502050405020303" pitchFamily="18" charset="0"/>
            <a:cs typeface="Gautami" panose="020B0502040204020203" pitchFamily="34" charset="0"/>
          </a:endParaRPr>
        </a:p>
      </dsp:txBody>
      <dsp:txXfrm>
        <a:off x="2646159" y="3488889"/>
        <a:ext cx="1015015" cy="1015015"/>
      </dsp:txXfrm>
    </dsp:sp>
    <dsp:sp modelId="{C96A7116-9F83-448A-B078-92F756D20EEF}">
      <dsp:nvSpPr>
        <dsp:cNvPr id="0" name=""/>
        <dsp:cNvSpPr/>
      </dsp:nvSpPr>
      <dsp:spPr>
        <a:xfrm rot="12759096">
          <a:off x="1818857" y="3083049"/>
          <a:ext cx="574988" cy="4844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>
            <a:latin typeface="Georgia" panose="02040502050405020303" pitchFamily="18" charset="0"/>
            <a:cs typeface="Gautami" panose="020B0502040204020203" pitchFamily="34" charset="0"/>
          </a:endParaRPr>
        </a:p>
      </dsp:txBody>
      <dsp:txXfrm rot="10800000">
        <a:off x="1952712" y="3219149"/>
        <a:ext cx="429649" cy="290677"/>
      </dsp:txXfrm>
    </dsp:sp>
    <dsp:sp modelId="{0784B847-29A1-4728-9F97-6E7708819408}">
      <dsp:nvSpPr>
        <dsp:cNvPr id="0" name=""/>
        <dsp:cNvSpPr/>
      </dsp:nvSpPr>
      <dsp:spPr>
        <a:xfrm>
          <a:off x="0" y="1746340"/>
          <a:ext cx="1804644" cy="1614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Georgia" panose="02040502050405020303" pitchFamily="18" charset="0"/>
              <a:cs typeface="Gautami" panose="020B0502040204020203" pitchFamily="34" charset="0"/>
            </a:rPr>
            <a:t>Instability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Georgia" panose="02040502050405020303" pitchFamily="18" charset="0"/>
              <a:cs typeface="Gautami" panose="020B0502040204020203" pitchFamily="34" charset="0"/>
            </a:rPr>
            <a:t>Uncertainty</a:t>
          </a:r>
          <a:endParaRPr lang="en-GB" sz="1800" kern="1200" dirty="0">
            <a:latin typeface="Georgia" panose="02040502050405020303" pitchFamily="18" charset="0"/>
            <a:cs typeface="Gautami" panose="020B0502040204020203" pitchFamily="34" charset="0"/>
          </a:endParaRPr>
        </a:p>
      </dsp:txBody>
      <dsp:txXfrm>
        <a:off x="264284" y="1982823"/>
        <a:ext cx="1276076" cy="1141840"/>
      </dsp:txXfrm>
    </dsp:sp>
    <dsp:sp modelId="{60240D50-CEFF-47FE-85E7-0AEC7E789546}">
      <dsp:nvSpPr>
        <dsp:cNvPr id="0" name=""/>
        <dsp:cNvSpPr/>
      </dsp:nvSpPr>
      <dsp:spPr>
        <a:xfrm rot="20008896">
          <a:off x="1856825" y="1704989"/>
          <a:ext cx="522026" cy="4844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>
            <a:latin typeface="Georgia" panose="02040502050405020303" pitchFamily="18" charset="0"/>
            <a:cs typeface="Gautami" panose="020B0502040204020203" pitchFamily="34" charset="0"/>
          </a:endParaRPr>
        </a:p>
      </dsp:txBody>
      <dsp:txXfrm>
        <a:off x="1864470" y="1834328"/>
        <a:ext cx="376687" cy="290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0.27536</cdr:x>
      <cdr:y>0.02407</cdr:y>
    </cdr:from>
    <cdr:to>
      <cdr:x>0.27648</cdr:x>
      <cdr:y>1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2113647" y="110334"/>
          <a:ext cx="8597" cy="447354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0.35537</cdr:x>
      <cdr:y>0.0241</cdr:y>
    </cdr:from>
    <cdr:to>
      <cdr:x>0.48096</cdr:x>
      <cdr:y>0.10567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727773" y="110469"/>
          <a:ext cx="964016" cy="3739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>
              <a:latin typeface="Georgia" panose="02040502050405020303" pitchFamily="18" charset="0"/>
            </a:rPr>
            <a:t>'Sufficient Progress' on Phase 1 </a:t>
          </a:r>
        </a:p>
      </cdr:txBody>
    </cdr:sp>
  </cdr:relSizeAnchor>
  <cdr:relSizeAnchor xmlns:cdr="http://schemas.openxmlformats.org/drawingml/2006/chartDrawing">
    <cdr:from>
      <cdr:x>0.49368</cdr:x>
      <cdr:y>0.00027</cdr:y>
    </cdr:from>
    <cdr:to>
      <cdr:x>0.4948</cdr:x>
      <cdr:y>1</cdr:y>
    </cdr:to>
    <cdr:cxnSp macro="">
      <cdr:nvCxnSpPr>
        <cdr:cNvPr id="11" name="Straight Connector 10"/>
        <cdr:cNvCxnSpPr/>
      </cdr:nvCxnSpPr>
      <cdr:spPr>
        <a:xfrm xmlns:a="http://schemas.openxmlformats.org/drawingml/2006/main" flipH="1" flipV="1">
          <a:off x="3789398" y="1238"/>
          <a:ext cx="8597" cy="458263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0.18043</cdr:x>
      <cdr:y>0.01909</cdr:y>
    </cdr:from>
    <cdr:to>
      <cdr:x>0.1841</cdr:x>
      <cdr:y>0.99652</cdr:y>
    </cdr:to>
    <cdr:cxnSp macro="">
      <cdr:nvCxnSpPr>
        <cdr:cNvPr id="12" name="Straight Connector 11"/>
        <cdr:cNvCxnSpPr/>
      </cdr:nvCxnSpPr>
      <cdr:spPr>
        <a:xfrm xmlns:a="http://schemas.openxmlformats.org/drawingml/2006/main" flipV="1">
          <a:off x="1384937" y="87513"/>
          <a:ext cx="28227" cy="448041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0.62349</cdr:x>
      <cdr:y>0</cdr:y>
    </cdr:from>
    <cdr:to>
      <cdr:x>0.6249</cdr:x>
      <cdr:y>1</cdr:y>
    </cdr:to>
    <cdr:cxnSp macro="">
      <cdr:nvCxnSpPr>
        <cdr:cNvPr id="13" name="Straight Connector 12"/>
        <cdr:cNvCxnSpPr/>
      </cdr:nvCxnSpPr>
      <cdr:spPr>
        <a:xfrm xmlns:a="http://schemas.openxmlformats.org/drawingml/2006/main" flipH="1" flipV="1">
          <a:off x="4785810" y="0"/>
          <a:ext cx="10823" cy="45838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0.48888</cdr:x>
      <cdr:y>0.0267</cdr:y>
    </cdr:from>
    <cdr:to>
      <cdr:x>0.63433</cdr:x>
      <cdr:y>0.10826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3752628" y="122389"/>
          <a:ext cx="1116459" cy="373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>
              <a:latin typeface="Georgia" panose="02040502050405020303" pitchFamily="18" charset="0"/>
            </a:rPr>
            <a:t>Political</a:t>
          </a:r>
          <a:r>
            <a:rPr lang="en-GB" sz="1200" baseline="0" dirty="0">
              <a:latin typeface="Georgia" panose="02040502050405020303" pitchFamily="18" charset="0"/>
            </a:rPr>
            <a:t> Agreement on Transition</a:t>
          </a:r>
          <a:endParaRPr lang="en-GB" sz="1200" dirty="0">
            <a:latin typeface="Georgia" panose="02040502050405020303" pitchFamily="18" charset="0"/>
          </a:endParaRPr>
        </a:p>
      </cdr:txBody>
    </cdr:sp>
  </cdr:relSizeAnchor>
  <cdr:relSizeAnchor xmlns:cdr="http://schemas.openxmlformats.org/drawingml/2006/chartDrawing">
    <cdr:from>
      <cdr:x>0.07652</cdr:x>
      <cdr:y>0.0272</cdr:y>
    </cdr:from>
    <cdr:to>
      <cdr:x>0.18565</cdr:x>
      <cdr:y>0.10877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587356" y="124691"/>
          <a:ext cx="837671" cy="3739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 smtClean="0">
              <a:latin typeface="Georgia" panose="02040502050405020303" pitchFamily="18" charset="0"/>
            </a:rPr>
            <a:t>A50 </a:t>
          </a:r>
          <a:r>
            <a:rPr lang="en-GB" sz="1200" dirty="0">
              <a:latin typeface="Georgia" panose="02040502050405020303" pitchFamily="18" charset="0"/>
            </a:rPr>
            <a:t>Triggered</a:t>
          </a:r>
        </a:p>
      </cdr:txBody>
    </cdr:sp>
  </cdr:relSizeAnchor>
  <cdr:relSizeAnchor xmlns:cdr="http://schemas.openxmlformats.org/drawingml/2006/chartDrawing">
    <cdr:from>
      <cdr:x>0.75044</cdr:x>
      <cdr:y>0</cdr:y>
    </cdr:from>
    <cdr:to>
      <cdr:x>0.75343</cdr:x>
      <cdr:y>1</cdr:y>
    </cdr:to>
    <cdr:cxnSp macro="">
      <cdr:nvCxnSpPr>
        <cdr:cNvPr id="10" name="Straight Connector 9"/>
        <cdr:cNvCxnSpPr/>
      </cdr:nvCxnSpPr>
      <cdr:spPr>
        <a:xfrm xmlns:a="http://schemas.openxmlformats.org/drawingml/2006/main" flipH="1" flipV="1">
          <a:off x="5760325" y="0"/>
          <a:ext cx="22951" cy="45838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0.63431</cdr:x>
      <cdr:y>0.03109</cdr:y>
    </cdr:from>
    <cdr:to>
      <cdr:x>0.74794</cdr:x>
      <cdr:y>0.11265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4868913" y="142515"/>
          <a:ext cx="872212" cy="373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>
              <a:latin typeface="Georgia" panose="02040502050405020303" pitchFamily="18" charset="0"/>
            </a:rPr>
            <a:t>Chequers Meeting</a:t>
          </a:r>
          <a:r>
            <a:rPr lang="en-GB" sz="1200" baseline="0" dirty="0">
              <a:latin typeface="Georgia" panose="02040502050405020303" pitchFamily="18" charset="0"/>
            </a:rPr>
            <a:t> 2018</a:t>
          </a:r>
          <a:endParaRPr lang="en-GB" sz="1200" dirty="0">
            <a:latin typeface="Georgia" panose="02040502050405020303" pitchFamily="18" charset="0"/>
          </a:endParaRPr>
        </a:p>
      </cdr:txBody>
    </cdr:sp>
  </cdr:relSizeAnchor>
  <cdr:relSizeAnchor xmlns:cdr="http://schemas.openxmlformats.org/drawingml/2006/chartDrawing">
    <cdr:from>
      <cdr:x>0.18833</cdr:x>
      <cdr:y>0.03051</cdr:y>
    </cdr:from>
    <cdr:to>
      <cdr:x>0.29747</cdr:x>
      <cdr:y>0.11208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1445614" y="139858"/>
          <a:ext cx="837747" cy="3739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 smtClean="0">
              <a:latin typeface="Georgia" panose="02040502050405020303" pitchFamily="18" charset="0"/>
            </a:rPr>
            <a:t>Election</a:t>
          </a:r>
          <a:endParaRPr lang="en-GB" sz="1200" dirty="0">
            <a:latin typeface="Georgia" panose="02040502050405020303" pitchFamily="18" charset="0"/>
          </a:endParaRPr>
        </a:p>
      </cdr:txBody>
    </cdr:sp>
  </cdr:relSizeAnchor>
  <cdr:relSizeAnchor xmlns:cdr="http://schemas.openxmlformats.org/drawingml/2006/chartDrawing">
    <cdr:from>
      <cdr:x>0.86817</cdr:x>
      <cdr:y>0</cdr:y>
    </cdr:from>
    <cdr:to>
      <cdr:x>0.87116</cdr:x>
      <cdr:y>1</cdr:y>
    </cdr:to>
    <cdr:cxnSp macro="">
      <cdr:nvCxnSpPr>
        <cdr:cNvPr id="17" name="Straight Connector 16"/>
        <cdr:cNvCxnSpPr/>
      </cdr:nvCxnSpPr>
      <cdr:spPr>
        <a:xfrm xmlns:a="http://schemas.openxmlformats.org/drawingml/2006/main" flipH="1" flipV="1">
          <a:off x="6663983" y="0"/>
          <a:ext cx="22951" cy="45838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0.74724</cdr:x>
      <cdr:y>0.0344</cdr:y>
    </cdr:from>
    <cdr:to>
      <cdr:x>0.88508</cdr:x>
      <cdr:y>0.11596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5735739" y="157688"/>
          <a:ext cx="1058045" cy="373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 smtClean="0">
              <a:latin typeface="Georgia" panose="02040502050405020303" pitchFamily="18" charset="0"/>
            </a:rPr>
            <a:t>Draft Withdrawal Agreement</a:t>
          </a:r>
          <a:endParaRPr lang="en-GB" sz="1200" dirty="0">
            <a:latin typeface="Georgia" panose="02040502050405020303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68" cy="488792"/>
          </a:xfrm>
          <a:prstGeom prst="rect">
            <a:avLst/>
          </a:prstGeom>
        </p:spPr>
        <p:txBody>
          <a:bodyPr vert="horz" lIns="90582" tIns="45291" rIns="90582" bIns="452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946" y="0"/>
            <a:ext cx="2890568" cy="488792"/>
          </a:xfrm>
          <a:prstGeom prst="rect">
            <a:avLst/>
          </a:prstGeom>
        </p:spPr>
        <p:txBody>
          <a:bodyPr vert="horz" wrap="square" lIns="90582" tIns="45291" rIns="90582" bIns="452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A9BA0E-30CD-4148-AFE1-3247193CA5FB}" type="datetimeFigureOut">
              <a:rPr lang="en-GB" altLang="en-US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462"/>
            <a:ext cx="2890568" cy="488792"/>
          </a:xfrm>
          <a:prstGeom prst="rect">
            <a:avLst/>
          </a:prstGeom>
        </p:spPr>
        <p:txBody>
          <a:bodyPr vert="horz" lIns="90582" tIns="45291" rIns="90582" bIns="452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946" y="9285462"/>
            <a:ext cx="2890568" cy="488792"/>
          </a:xfrm>
          <a:prstGeom prst="rect">
            <a:avLst/>
          </a:prstGeom>
        </p:spPr>
        <p:txBody>
          <a:bodyPr vert="horz" wrap="square" lIns="90582" tIns="45291" rIns="90582" bIns="452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B056CC-9FAC-4227-B955-E58D1F2C7E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39722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68" cy="488792"/>
          </a:xfrm>
          <a:prstGeom prst="rect">
            <a:avLst/>
          </a:prstGeom>
        </p:spPr>
        <p:txBody>
          <a:bodyPr vert="horz" lIns="90582" tIns="45291" rIns="90582" bIns="452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946" y="0"/>
            <a:ext cx="2890568" cy="488792"/>
          </a:xfrm>
          <a:prstGeom prst="rect">
            <a:avLst/>
          </a:prstGeom>
        </p:spPr>
        <p:txBody>
          <a:bodyPr vert="horz" wrap="square" lIns="90582" tIns="45291" rIns="90582" bIns="452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2654C4-AC9C-4F53-8776-39DB411407A2}" type="datetimeFigureOut">
              <a:rPr lang="en-GB" altLang="en-US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733425"/>
            <a:ext cx="4887912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82" tIns="45291" rIns="90582" bIns="452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539" y="4644303"/>
            <a:ext cx="5334011" cy="4399121"/>
          </a:xfrm>
          <a:prstGeom prst="rect">
            <a:avLst/>
          </a:prstGeom>
        </p:spPr>
        <p:txBody>
          <a:bodyPr vert="horz" wrap="square" lIns="90582" tIns="45291" rIns="90582" bIns="452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462"/>
            <a:ext cx="2890568" cy="488792"/>
          </a:xfrm>
          <a:prstGeom prst="rect">
            <a:avLst/>
          </a:prstGeom>
        </p:spPr>
        <p:txBody>
          <a:bodyPr vert="horz" lIns="90582" tIns="45291" rIns="90582" bIns="452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946" y="9285462"/>
            <a:ext cx="2890568" cy="488792"/>
          </a:xfrm>
          <a:prstGeom prst="rect">
            <a:avLst/>
          </a:prstGeom>
        </p:spPr>
        <p:txBody>
          <a:bodyPr vert="horz" wrap="square" lIns="90582" tIns="45291" rIns="90582" bIns="452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FCB5DF-E8EB-439F-8259-2301C4A47D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27755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CB5DF-E8EB-439F-8259-2301C4A47D0D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714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CB5DF-E8EB-439F-8259-2301C4A47D0D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4098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Risks/Opportunity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  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Growth vs. Forecasts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 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Regional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 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Business Concerns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 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Business Prospects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 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Monetary Policy – Wages, Inflation (Households) -- Consumer Spending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 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Investment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 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Uncertainty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 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Fiscal Policy, Spring Budget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 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Skills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 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Productivity	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 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Industrial Strategy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 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Global Risks – US, Brexit,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 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Brexit – Latest developments, what next, probabilities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 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Happiness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 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Risks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 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Opportunity: A Vision for the Economy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 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Fin.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CB5DF-E8EB-439F-8259-2301C4A47D0D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714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375" y="590550"/>
            <a:ext cx="8748713" cy="60039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63" y="260350"/>
            <a:ext cx="2433637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996" y="1411289"/>
            <a:ext cx="5102226" cy="2189162"/>
          </a:xfrm>
        </p:spPr>
        <p:txBody>
          <a:bodyPr>
            <a:normAutofit/>
          </a:bodyPr>
          <a:lstStyle>
            <a:lvl1pPr>
              <a:lnSpc>
                <a:spcPts val="5500"/>
              </a:lnSpc>
              <a:spcAft>
                <a:spcPts val="500"/>
              </a:spcAft>
              <a:defRPr sz="55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8526" y="5551488"/>
            <a:ext cx="5102226" cy="731837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05996" y="3028950"/>
            <a:ext cx="5102225" cy="844550"/>
          </a:xfrm>
        </p:spPr>
        <p:txBody>
          <a:bodyPr>
            <a:normAutofit/>
          </a:bodyPr>
          <a:lstStyle>
            <a:lvl1pPr marL="0" indent="0">
              <a:buNone/>
              <a:defRPr sz="3500">
                <a:solidFill>
                  <a:schemeClr val="accent4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707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63" y="260350"/>
            <a:ext cx="2433637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06375" y="953882"/>
            <a:ext cx="8778875" cy="5615427"/>
          </a:xfrm>
          <a:ln>
            <a:noFill/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898526" y="2806046"/>
            <a:ext cx="4340225" cy="3095625"/>
          </a:xfrm>
          <a:solidFill>
            <a:schemeClr val="accent1"/>
          </a:solidFill>
        </p:spPr>
        <p:txBody>
          <a:bodyPr lIns="360000" tIns="216000" rIns="360000" bIns="216000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>
              <a:buNone/>
              <a:defRPr>
                <a:latin typeface="Georgia"/>
                <a:cs typeface="Georgia"/>
              </a:defRPr>
            </a:lvl2pPr>
            <a:lvl3pPr marL="914400" indent="0">
              <a:buNone/>
              <a:defRPr>
                <a:latin typeface="Georgia"/>
                <a:cs typeface="Georgia"/>
              </a:defRPr>
            </a:lvl3pPr>
            <a:lvl4pPr marL="1371600" indent="0">
              <a:buNone/>
              <a:defRPr>
                <a:latin typeface="Georgia"/>
                <a:cs typeface="Georgia"/>
              </a:defRPr>
            </a:lvl4pPr>
            <a:lvl5pPr marL="1828800" indent="0">
              <a:buNone/>
              <a:defRPr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>
          <a:xfrm>
            <a:off x="911225" y="6594475"/>
            <a:ext cx="1565275" cy="227013"/>
          </a:xfrm>
        </p:spPr>
        <p:txBody>
          <a:bodyPr anchor="b"/>
          <a:lstStyle>
            <a:lvl1pPr>
              <a:defRPr smtClean="0"/>
            </a:lvl1pPr>
          </a:lstStyle>
          <a:p>
            <a:pPr>
              <a:defRPr/>
            </a:pPr>
            <a:fld id="{49354DE1-CF7F-4338-BA01-F71FA59B3BAC}" type="datetime1">
              <a:rPr lang="en-GB" altLang="en-US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076950" y="6594475"/>
            <a:ext cx="2895600" cy="227013"/>
          </a:xfrm>
        </p:spPr>
        <p:txBody>
          <a:bodyPr anchor="b"/>
          <a:lstStyle>
            <a:lvl1pPr algn="r">
              <a:defRPr sz="900"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74625" y="6594475"/>
            <a:ext cx="723900" cy="227013"/>
          </a:xfrm>
        </p:spPr>
        <p:txBody>
          <a:bodyPr anchor="b"/>
          <a:lstStyle>
            <a:lvl1pPr algn="l">
              <a:defRPr smtClean="0"/>
            </a:lvl1pPr>
          </a:lstStyle>
          <a:p>
            <a:pPr>
              <a:defRPr/>
            </a:pPr>
            <a:fld id="{F11A862D-07E9-45D0-997D-23A1C0F359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373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63" y="260350"/>
            <a:ext cx="2433637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251822" y="953882"/>
            <a:ext cx="3711015" cy="5615427"/>
          </a:xfrm>
          <a:solidFill>
            <a:srgbClr val="000000"/>
          </a:solidFill>
        </p:spPr>
        <p:txBody>
          <a:bodyPr lIns="360000" tIns="216000" rIns="360000" bIns="216000"/>
          <a:lstStyle>
            <a:lvl1pPr marL="342900" indent="-342900">
              <a:buFont typeface="Arial"/>
              <a:buChar char="•"/>
              <a:defRPr b="0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None/>
              <a:defRPr>
                <a:latin typeface="Georgia"/>
                <a:cs typeface="Georgia"/>
              </a:defRPr>
            </a:lvl2pPr>
            <a:lvl3pPr marL="914400" indent="0">
              <a:buNone/>
              <a:defRPr>
                <a:latin typeface="Georgia"/>
                <a:cs typeface="Georgia"/>
              </a:defRPr>
            </a:lvl3pPr>
            <a:lvl4pPr marL="1371600" indent="0">
              <a:buNone/>
              <a:defRPr>
                <a:latin typeface="Georgia"/>
                <a:cs typeface="Georgia"/>
              </a:defRPr>
            </a:lvl4pPr>
            <a:lvl5pPr marL="1828800" indent="0">
              <a:buNone/>
              <a:defRPr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06376" y="953882"/>
            <a:ext cx="5045446" cy="5615427"/>
          </a:xfrm>
        </p:spPr>
        <p:txBody>
          <a:bodyPr rtlCol="0">
            <a:norm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>
          <a:xfrm>
            <a:off x="911225" y="6594475"/>
            <a:ext cx="1565275" cy="227013"/>
          </a:xfrm>
        </p:spPr>
        <p:txBody>
          <a:bodyPr anchor="b"/>
          <a:lstStyle>
            <a:lvl1pPr>
              <a:defRPr smtClean="0"/>
            </a:lvl1pPr>
          </a:lstStyle>
          <a:p>
            <a:pPr>
              <a:defRPr/>
            </a:pPr>
            <a:fld id="{188A2167-E669-4BCF-8772-3807E95C8871}" type="datetime1">
              <a:rPr lang="en-GB" altLang="en-US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076950" y="6594475"/>
            <a:ext cx="2895600" cy="227013"/>
          </a:xfrm>
        </p:spPr>
        <p:txBody>
          <a:bodyPr anchor="b"/>
          <a:lstStyle>
            <a:lvl1pPr algn="r">
              <a:defRPr sz="900"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74625" y="6594475"/>
            <a:ext cx="723900" cy="227013"/>
          </a:xfrm>
        </p:spPr>
        <p:txBody>
          <a:bodyPr anchor="b"/>
          <a:lstStyle>
            <a:lvl1pPr algn="l">
              <a:defRPr smtClean="0"/>
            </a:lvl1pPr>
          </a:lstStyle>
          <a:p>
            <a:pPr>
              <a:defRPr/>
            </a:pPr>
            <a:fld id="{62F2DCA9-3E44-4013-B688-F484CCEB60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2662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63" y="260350"/>
            <a:ext cx="2433637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06376" y="959367"/>
            <a:ext cx="5045446" cy="5638843"/>
          </a:xfrm>
        </p:spPr>
        <p:txBody>
          <a:bodyPr rtlCol="0">
            <a:norm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251822" y="1854269"/>
            <a:ext cx="3711015" cy="4749632"/>
          </a:xfrm>
          <a:noFill/>
        </p:spPr>
        <p:txBody>
          <a:bodyPr lIns="360000" tIns="216000" rIns="360000" bIns="216000">
            <a:normAutofit/>
          </a:bodyPr>
          <a:lstStyle>
            <a:lvl1pPr marL="0" indent="0">
              <a:buFont typeface="Arial"/>
              <a:buNone/>
              <a:defRPr sz="2100" b="0" baseline="0">
                <a:solidFill>
                  <a:srgbClr val="0E3A4D"/>
                </a:solidFill>
                <a:latin typeface="Calibri"/>
                <a:cs typeface="Calibri"/>
              </a:defRPr>
            </a:lvl1pPr>
            <a:lvl2pPr marL="457200" indent="0">
              <a:buNone/>
              <a:defRPr>
                <a:latin typeface="Georgia"/>
                <a:cs typeface="Georgia"/>
              </a:defRPr>
            </a:lvl2pPr>
            <a:lvl3pPr marL="914400" indent="0">
              <a:buNone/>
              <a:defRPr>
                <a:latin typeface="Georgia"/>
                <a:cs typeface="Georgia"/>
              </a:defRPr>
            </a:lvl3pPr>
            <a:lvl4pPr marL="1371600" indent="0">
              <a:buNone/>
              <a:defRPr>
                <a:latin typeface="Georgia"/>
                <a:cs typeface="Georgia"/>
              </a:defRPr>
            </a:lvl4pPr>
            <a:lvl5pPr marL="1828800" indent="0">
              <a:buNone/>
              <a:defRPr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51822" y="959369"/>
            <a:ext cx="3711015" cy="889210"/>
          </a:xfrm>
        </p:spPr>
        <p:txBody>
          <a:bodyPr lIns="360000" tIns="108000" rIns="360000" bIns="144000">
            <a:normAutofit/>
          </a:bodyPr>
          <a:lstStyle>
            <a:lvl1pPr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911225" y="6594475"/>
            <a:ext cx="1565275" cy="227013"/>
          </a:xfrm>
        </p:spPr>
        <p:txBody>
          <a:bodyPr anchor="b"/>
          <a:lstStyle>
            <a:lvl1pPr>
              <a:defRPr smtClean="0"/>
            </a:lvl1pPr>
          </a:lstStyle>
          <a:p>
            <a:pPr>
              <a:defRPr/>
            </a:pPr>
            <a:fld id="{C2450113-608B-46BB-868F-CE1C36D41D46}" type="datetime1">
              <a:rPr lang="en-GB" altLang="en-US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076950" y="6594475"/>
            <a:ext cx="2895600" cy="227013"/>
          </a:xfrm>
        </p:spPr>
        <p:txBody>
          <a:bodyPr anchor="b"/>
          <a:lstStyle>
            <a:lvl1pPr algn="r">
              <a:defRPr sz="900"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74625" y="6594475"/>
            <a:ext cx="723900" cy="227013"/>
          </a:xfrm>
        </p:spPr>
        <p:txBody>
          <a:bodyPr anchor="b"/>
          <a:lstStyle>
            <a:lvl1pPr algn="l">
              <a:defRPr smtClean="0"/>
            </a:lvl1pPr>
          </a:lstStyle>
          <a:p>
            <a:pPr>
              <a:defRPr/>
            </a:pPr>
            <a:fld id="{C30D4C05-25C0-4181-863A-6948A40AF2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2744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90588" y="1433513"/>
            <a:ext cx="0" cy="4505325"/>
          </a:xfrm>
          <a:prstGeom prst="line">
            <a:avLst/>
          </a:prstGeom>
          <a:ln w="127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346450" y="1960563"/>
            <a:ext cx="3175" cy="3978275"/>
          </a:xfrm>
          <a:prstGeom prst="line">
            <a:avLst/>
          </a:prstGeom>
          <a:ln w="127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63" y="260350"/>
            <a:ext cx="2433637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582" y="1941923"/>
            <a:ext cx="2439043" cy="3946116"/>
          </a:xfrm>
          <a:noFill/>
        </p:spPr>
        <p:txBody>
          <a:bodyPr>
            <a:normAutofit/>
          </a:bodyPr>
          <a:lstStyle>
            <a:lvl1pPr marL="0" indent="0">
              <a:buFont typeface="Arial"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460750" y="1941922"/>
            <a:ext cx="5511800" cy="3946116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8869" y="1445395"/>
            <a:ext cx="8061968" cy="515380"/>
          </a:xfrm>
        </p:spPr>
        <p:txBody>
          <a:bodyPr>
            <a:normAutofit/>
          </a:bodyPr>
          <a:lstStyle>
            <a:lvl1pPr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>
          <a:xfrm>
            <a:off x="911225" y="6594475"/>
            <a:ext cx="1565275" cy="227013"/>
          </a:xfrm>
        </p:spPr>
        <p:txBody>
          <a:bodyPr anchor="b"/>
          <a:lstStyle>
            <a:lvl1pPr>
              <a:defRPr smtClean="0"/>
            </a:lvl1pPr>
          </a:lstStyle>
          <a:p>
            <a:pPr>
              <a:defRPr/>
            </a:pPr>
            <a:fld id="{CDC24FF2-A328-4760-9C66-350E9D116F80}" type="datetime1">
              <a:rPr lang="en-GB" altLang="en-US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076950" y="6594475"/>
            <a:ext cx="2895600" cy="227013"/>
          </a:xfrm>
        </p:spPr>
        <p:txBody>
          <a:bodyPr anchor="b"/>
          <a:lstStyle>
            <a:lvl1pPr algn="r">
              <a:defRPr sz="900"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74625" y="6594475"/>
            <a:ext cx="723900" cy="227013"/>
          </a:xfrm>
        </p:spPr>
        <p:txBody>
          <a:bodyPr anchor="b"/>
          <a:lstStyle>
            <a:lvl1pPr algn="l">
              <a:defRPr smtClean="0"/>
            </a:lvl1pPr>
          </a:lstStyle>
          <a:p>
            <a:pPr>
              <a:defRPr/>
            </a:pPr>
            <a:fld id="{3BDACC67-C632-4953-9213-4235F06AB0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4124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-out tex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0588" y="1411288"/>
            <a:ext cx="0" cy="4505325"/>
          </a:xfrm>
          <a:prstGeom prst="line">
            <a:avLst/>
          </a:prstGeom>
          <a:ln w="127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63" y="260350"/>
            <a:ext cx="2433637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901798" y="1998482"/>
            <a:ext cx="8047038" cy="3889556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8869" y="1445395"/>
            <a:ext cx="8061968" cy="515380"/>
          </a:xfrm>
        </p:spPr>
        <p:txBody>
          <a:bodyPr>
            <a:normAutofit/>
          </a:bodyPr>
          <a:lstStyle>
            <a:lvl1pPr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8"/>
          </p:nvPr>
        </p:nvSpPr>
        <p:spPr>
          <a:xfrm>
            <a:off x="911225" y="6594475"/>
            <a:ext cx="1565275" cy="227013"/>
          </a:xfrm>
        </p:spPr>
        <p:txBody>
          <a:bodyPr anchor="b"/>
          <a:lstStyle>
            <a:lvl1pPr>
              <a:defRPr smtClean="0"/>
            </a:lvl1pPr>
          </a:lstStyle>
          <a:p>
            <a:pPr>
              <a:defRPr/>
            </a:pPr>
            <a:fld id="{BC0C3031-2B4D-49BC-93C7-C92A655999A8}" type="datetime1">
              <a:rPr lang="en-GB" altLang="en-US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6076950" y="6594475"/>
            <a:ext cx="2895600" cy="227013"/>
          </a:xfrm>
        </p:spPr>
        <p:txBody>
          <a:bodyPr anchor="b"/>
          <a:lstStyle>
            <a:lvl1pPr algn="r">
              <a:defRPr sz="900"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174625" y="6594475"/>
            <a:ext cx="723900" cy="227013"/>
          </a:xfrm>
        </p:spPr>
        <p:txBody>
          <a:bodyPr anchor="b"/>
          <a:lstStyle>
            <a:lvl1pPr algn="l">
              <a:defRPr smtClean="0"/>
            </a:lvl1pPr>
          </a:lstStyle>
          <a:p>
            <a:pPr>
              <a:defRPr/>
            </a:pPr>
            <a:fld id="{075F1671-B378-4E0B-9877-766FBBA484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8601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-out text no logo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3346450" y="1960563"/>
            <a:ext cx="3175" cy="3978275"/>
          </a:xfrm>
          <a:prstGeom prst="line">
            <a:avLst/>
          </a:prstGeom>
          <a:ln w="127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199188" y="1960563"/>
            <a:ext cx="3175" cy="3978275"/>
          </a:xfrm>
          <a:prstGeom prst="line">
            <a:avLst/>
          </a:prstGeom>
          <a:ln w="127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15988" y="1960563"/>
            <a:ext cx="3175" cy="3978275"/>
          </a:xfrm>
          <a:prstGeom prst="line">
            <a:avLst/>
          </a:prstGeom>
          <a:ln w="127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63" y="260350"/>
            <a:ext cx="2433637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869" y="1445395"/>
            <a:ext cx="8061968" cy="515380"/>
          </a:xfrm>
        </p:spPr>
        <p:txBody>
          <a:bodyPr>
            <a:normAutofit/>
          </a:bodyPr>
          <a:lstStyle>
            <a:lvl1pPr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582" y="1960776"/>
            <a:ext cx="2419993" cy="3950512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8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3459770" y="1960776"/>
            <a:ext cx="2664315" cy="3950512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6282542" y="1960776"/>
            <a:ext cx="2644642" cy="3950512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>
          <a:xfrm>
            <a:off x="911225" y="6594475"/>
            <a:ext cx="1565275" cy="227013"/>
          </a:xfrm>
        </p:spPr>
        <p:txBody>
          <a:bodyPr anchor="b"/>
          <a:lstStyle>
            <a:lvl1pPr>
              <a:defRPr smtClean="0"/>
            </a:lvl1pPr>
          </a:lstStyle>
          <a:p>
            <a:pPr>
              <a:defRPr/>
            </a:pPr>
            <a:fld id="{E4FA6FB8-3C90-44AE-BEE9-19F47589CEBE}" type="datetime1">
              <a:rPr lang="en-GB" altLang="en-US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6076950" y="6594475"/>
            <a:ext cx="2895600" cy="227013"/>
          </a:xfrm>
        </p:spPr>
        <p:txBody>
          <a:bodyPr anchor="b"/>
          <a:lstStyle>
            <a:lvl1pPr algn="r">
              <a:defRPr sz="900"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174625" y="6594475"/>
            <a:ext cx="723900" cy="227013"/>
          </a:xfrm>
        </p:spPr>
        <p:txBody>
          <a:bodyPr anchor="b"/>
          <a:lstStyle>
            <a:lvl1pPr algn="l">
              <a:defRPr smtClean="0"/>
            </a:lvl1pPr>
          </a:lstStyle>
          <a:p>
            <a:pPr>
              <a:defRPr/>
            </a:pPr>
            <a:fld id="{6770A05E-EE95-40B3-99C9-11E331C156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3104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890588" y="1433513"/>
            <a:ext cx="0" cy="4505325"/>
          </a:xfrm>
          <a:prstGeom prst="line">
            <a:avLst/>
          </a:prstGeom>
          <a:ln w="127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63" y="260350"/>
            <a:ext cx="2433637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1225" y="6594475"/>
            <a:ext cx="1565275" cy="227013"/>
          </a:xfrm>
        </p:spPr>
        <p:txBody>
          <a:bodyPr anchor="b"/>
          <a:lstStyle>
            <a:lvl1pPr>
              <a:defRPr smtClean="0"/>
            </a:lvl1pPr>
          </a:lstStyle>
          <a:p>
            <a:pPr>
              <a:defRPr/>
            </a:pPr>
            <a:fld id="{8744E8A8-A0E3-467F-858A-A5CC3787B44D}" type="datetime1">
              <a:rPr lang="en-GB" altLang="en-US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76950" y="6594475"/>
            <a:ext cx="2895600" cy="227013"/>
          </a:xfrm>
        </p:spPr>
        <p:txBody>
          <a:bodyPr anchor="b"/>
          <a:lstStyle>
            <a:lvl1pPr algn="r">
              <a:defRPr sz="900"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625" y="6594475"/>
            <a:ext cx="723900" cy="227013"/>
          </a:xfrm>
        </p:spPr>
        <p:txBody>
          <a:bodyPr anchor="b"/>
          <a:lstStyle>
            <a:lvl1pPr algn="l">
              <a:defRPr smtClean="0"/>
            </a:lvl1pPr>
          </a:lstStyle>
          <a:p>
            <a:pPr>
              <a:defRPr/>
            </a:pPr>
            <a:fld id="{2BECDC6C-B424-4619-AB8C-AF50974236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414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375" y="590550"/>
            <a:ext cx="8748713" cy="6003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63" y="260350"/>
            <a:ext cx="2433637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996" y="1411289"/>
            <a:ext cx="5102226" cy="2189162"/>
          </a:xfrm>
        </p:spPr>
        <p:txBody>
          <a:bodyPr>
            <a:normAutofit/>
          </a:bodyPr>
          <a:lstStyle>
            <a:lvl1pPr>
              <a:lnSpc>
                <a:spcPts val="5500"/>
              </a:lnSpc>
              <a:spcAft>
                <a:spcPts val="500"/>
              </a:spcAft>
              <a:defRPr sz="55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8526" y="5551488"/>
            <a:ext cx="5102226" cy="731837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05996" y="3028950"/>
            <a:ext cx="5102225" cy="844550"/>
          </a:xfrm>
        </p:spPr>
        <p:txBody>
          <a:bodyPr>
            <a:normAutofit/>
          </a:bodyPr>
          <a:lstStyle>
            <a:lvl1pPr marL="0" indent="0">
              <a:buNone/>
              <a:defRPr sz="3500">
                <a:solidFill>
                  <a:schemeClr val="accent4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41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375" y="590550"/>
            <a:ext cx="8748713" cy="60039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63" y="260350"/>
            <a:ext cx="2433637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996" y="1411289"/>
            <a:ext cx="5102226" cy="2189162"/>
          </a:xfrm>
        </p:spPr>
        <p:txBody>
          <a:bodyPr>
            <a:normAutofit/>
          </a:bodyPr>
          <a:lstStyle>
            <a:lvl1pPr>
              <a:lnSpc>
                <a:spcPts val="5500"/>
              </a:lnSpc>
              <a:spcAft>
                <a:spcPts val="500"/>
              </a:spcAft>
              <a:defRPr sz="5500" b="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8526" y="5551488"/>
            <a:ext cx="5102226" cy="731837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05996" y="3028950"/>
            <a:ext cx="5102225" cy="844550"/>
          </a:xfrm>
        </p:spPr>
        <p:txBody>
          <a:bodyPr>
            <a:normAutofit/>
          </a:bodyPr>
          <a:lstStyle>
            <a:lvl1pPr marL="0" indent="0">
              <a:buNone/>
              <a:defRPr sz="35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11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375" y="590550"/>
            <a:ext cx="8748713" cy="60039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63" y="260350"/>
            <a:ext cx="2433637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996" y="1411289"/>
            <a:ext cx="5102226" cy="2189162"/>
          </a:xfrm>
        </p:spPr>
        <p:txBody>
          <a:bodyPr>
            <a:normAutofit/>
          </a:bodyPr>
          <a:lstStyle>
            <a:lvl1pPr>
              <a:lnSpc>
                <a:spcPts val="5500"/>
              </a:lnSpc>
              <a:spcAft>
                <a:spcPts val="500"/>
              </a:spcAft>
              <a:defRPr sz="55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8526" y="5551488"/>
            <a:ext cx="5102226" cy="731837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rgbClr val="0E3A4D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05996" y="3028950"/>
            <a:ext cx="5102225" cy="844550"/>
          </a:xfrm>
        </p:spPr>
        <p:txBody>
          <a:bodyPr>
            <a:normAutofit/>
          </a:bodyPr>
          <a:lstStyle>
            <a:lvl1pPr marL="0" indent="0">
              <a:buNone/>
              <a:defRPr sz="3500">
                <a:solidFill>
                  <a:srgbClr val="0E3A4D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553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375" y="263525"/>
            <a:ext cx="8797925" cy="6330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63" y="260350"/>
            <a:ext cx="2433637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995" y="1520825"/>
            <a:ext cx="5038725" cy="3194050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11225" y="6594475"/>
            <a:ext cx="1565275" cy="227013"/>
          </a:xfrm>
        </p:spPr>
        <p:txBody>
          <a:bodyPr anchor="b"/>
          <a:lstStyle>
            <a:lvl1pPr>
              <a:defRPr smtClean="0"/>
            </a:lvl1pPr>
          </a:lstStyle>
          <a:p>
            <a:pPr>
              <a:defRPr/>
            </a:pPr>
            <a:fld id="{92BDF3D8-E9A7-40A0-8B61-EBD067DF966E}" type="datetime1">
              <a:rPr lang="en-GB" altLang="en-US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76950" y="6594475"/>
            <a:ext cx="2895600" cy="227013"/>
          </a:xfrm>
        </p:spPr>
        <p:txBody>
          <a:bodyPr anchor="b"/>
          <a:lstStyle>
            <a:lvl1pPr algn="r">
              <a:defRPr sz="900"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625" y="6594475"/>
            <a:ext cx="723900" cy="227013"/>
          </a:xfrm>
        </p:spPr>
        <p:txBody>
          <a:bodyPr anchor="b"/>
          <a:lstStyle>
            <a:lvl1pPr algn="l">
              <a:defRPr smtClean="0"/>
            </a:lvl1pPr>
          </a:lstStyle>
          <a:p>
            <a:pPr>
              <a:defRPr/>
            </a:pPr>
            <a:fld id="{3F6CA1ED-2DCB-4306-AA67-39D1C0590B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188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" y="263525"/>
            <a:ext cx="8797925" cy="6330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63" y="260350"/>
            <a:ext cx="2433637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996" y="1520825"/>
            <a:ext cx="4864100" cy="3019425"/>
          </a:xfrm>
        </p:spPr>
        <p:txBody>
          <a:bodyPr>
            <a:normAutofit/>
          </a:bodyPr>
          <a:lstStyle>
            <a:lvl1pPr>
              <a:defRPr sz="4000" b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11225" y="6594475"/>
            <a:ext cx="1565275" cy="227013"/>
          </a:xfrm>
        </p:spPr>
        <p:txBody>
          <a:bodyPr anchor="b"/>
          <a:lstStyle>
            <a:lvl1pPr>
              <a:defRPr smtClean="0"/>
            </a:lvl1pPr>
          </a:lstStyle>
          <a:p>
            <a:pPr>
              <a:defRPr/>
            </a:pPr>
            <a:fld id="{2B6D666B-820E-4992-B5CA-8247FD58817D}" type="datetime1">
              <a:rPr lang="en-GB" altLang="en-US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76950" y="6594475"/>
            <a:ext cx="2895600" cy="227013"/>
          </a:xfrm>
        </p:spPr>
        <p:txBody>
          <a:bodyPr anchor="b"/>
          <a:lstStyle>
            <a:lvl1pPr algn="r">
              <a:defRPr sz="900"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625" y="6594475"/>
            <a:ext cx="723900" cy="227013"/>
          </a:xfrm>
        </p:spPr>
        <p:txBody>
          <a:bodyPr anchor="b"/>
          <a:lstStyle>
            <a:lvl1pPr algn="l">
              <a:defRPr smtClean="0"/>
            </a:lvl1pPr>
          </a:lstStyle>
          <a:p>
            <a:pPr>
              <a:defRPr/>
            </a:pPr>
            <a:fld id="{BA87A4BF-0702-4591-BE4B-5C5A9C96D6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293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Imag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375" y="5903913"/>
            <a:ext cx="8748713" cy="6905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12750" y="5903913"/>
            <a:ext cx="0" cy="69850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14550" y="5903913"/>
            <a:ext cx="0" cy="69850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16350" y="5903913"/>
            <a:ext cx="0" cy="69850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18150" y="5903913"/>
            <a:ext cx="0" cy="69850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19950" y="5903913"/>
            <a:ext cx="0" cy="69850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63" y="260350"/>
            <a:ext cx="2433637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12750" y="5903875"/>
            <a:ext cx="1701800" cy="69060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114550" y="5903875"/>
            <a:ext cx="1701800" cy="69060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16350" y="5903875"/>
            <a:ext cx="1701800" cy="690600"/>
          </a:xfrm>
          <a:noFill/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18150" y="5903875"/>
            <a:ext cx="1701800" cy="69060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219950" y="5903875"/>
            <a:ext cx="1620000" cy="69060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6375" y="954661"/>
            <a:ext cx="8750299" cy="494510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6"/>
          </p:nvPr>
        </p:nvSpPr>
        <p:spPr>
          <a:xfrm>
            <a:off x="911225" y="6594475"/>
            <a:ext cx="1565275" cy="227013"/>
          </a:xfrm>
        </p:spPr>
        <p:txBody>
          <a:bodyPr anchor="b"/>
          <a:lstStyle>
            <a:lvl1pPr>
              <a:defRPr smtClean="0"/>
            </a:lvl1pPr>
          </a:lstStyle>
          <a:p>
            <a:pPr>
              <a:defRPr/>
            </a:pPr>
            <a:fld id="{8828B983-3C4D-4C71-88F2-8D627F074E1A}" type="datetime1">
              <a:rPr lang="en-GB" altLang="en-US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6076950" y="6594475"/>
            <a:ext cx="2895600" cy="227013"/>
          </a:xfrm>
        </p:spPr>
        <p:txBody>
          <a:bodyPr anchor="b"/>
          <a:lstStyle>
            <a:lvl1pPr algn="r">
              <a:defRPr sz="900"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174625" y="6594475"/>
            <a:ext cx="723900" cy="227013"/>
          </a:xfrm>
        </p:spPr>
        <p:txBody>
          <a:bodyPr anchor="b"/>
          <a:lstStyle>
            <a:lvl1pPr algn="l">
              <a:defRPr smtClean="0"/>
            </a:lvl1pPr>
          </a:lstStyle>
          <a:p>
            <a:pPr>
              <a:defRPr/>
            </a:pPr>
            <a:fld id="{0AEF5B17-A0B6-40F2-B268-C4099D3C08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227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" y="263525"/>
            <a:ext cx="8797925" cy="6330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63" y="260350"/>
            <a:ext cx="2433637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996" y="1411288"/>
            <a:ext cx="7315584" cy="3829133"/>
          </a:xfrm>
        </p:spPr>
        <p:txBody>
          <a:bodyPr>
            <a:normAutofit/>
          </a:bodyPr>
          <a:lstStyle>
            <a:lvl1pPr>
              <a:defRPr sz="3500" b="0" baseline="0">
                <a:solidFill>
                  <a:srgbClr val="0E3A4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98525" y="5373688"/>
            <a:ext cx="7323138" cy="38735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911225" y="6594475"/>
            <a:ext cx="1565275" cy="227013"/>
          </a:xfrm>
        </p:spPr>
        <p:txBody>
          <a:bodyPr anchor="b"/>
          <a:lstStyle>
            <a:lvl1pPr>
              <a:defRPr smtClean="0"/>
            </a:lvl1pPr>
          </a:lstStyle>
          <a:p>
            <a:pPr>
              <a:defRPr/>
            </a:pPr>
            <a:fld id="{4A4BF874-D73F-4531-8DD9-C9D426825B98}" type="datetime1">
              <a:rPr lang="en-GB" altLang="en-US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076950" y="6594475"/>
            <a:ext cx="2895600" cy="227013"/>
          </a:xfrm>
        </p:spPr>
        <p:txBody>
          <a:bodyPr anchor="b"/>
          <a:lstStyle>
            <a:lvl1pPr algn="r">
              <a:defRPr sz="900"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74625" y="6594475"/>
            <a:ext cx="723900" cy="227013"/>
          </a:xfrm>
        </p:spPr>
        <p:txBody>
          <a:bodyPr anchor="b"/>
          <a:lstStyle>
            <a:lvl1pPr algn="l">
              <a:defRPr smtClean="0"/>
            </a:lvl1pPr>
          </a:lstStyle>
          <a:p>
            <a:pPr>
              <a:defRPr/>
            </a:pPr>
            <a:fld id="{75656965-9E24-4C17-96BF-615BD50ACD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171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890588" y="1411288"/>
            <a:ext cx="0" cy="4505325"/>
          </a:xfrm>
          <a:prstGeom prst="line">
            <a:avLst/>
          </a:prstGeom>
          <a:ln w="127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63" y="260350"/>
            <a:ext cx="2433637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582" y="1411287"/>
            <a:ext cx="8061968" cy="4505325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6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11225" y="6594475"/>
            <a:ext cx="1565275" cy="227013"/>
          </a:xfrm>
        </p:spPr>
        <p:txBody>
          <a:bodyPr anchor="b"/>
          <a:lstStyle>
            <a:lvl1pPr>
              <a:defRPr smtClean="0"/>
            </a:lvl1pPr>
          </a:lstStyle>
          <a:p>
            <a:pPr>
              <a:defRPr/>
            </a:pPr>
            <a:fld id="{7B03105C-3100-40B1-8EC9-9109F7FF8673}" type="datetime1">
              <a:rPr lang="en-GB" altLang="en-US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76950" y="6594475"/>
            <a:ext cx="2895600" cy="227013"/>
          </a:xfrm>
        </p:spPr>
        <p:txBody>
          <a:bodyPr anchor="b"/>
          <a:lstStyle>
            <a:lvl1pPr algn="r">
              <a:defRPr sz="900"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625" y="6594475"/>
            <a:ext cx="723900" cy="227013"/>
          </a:xfrm>
        </p:spPr>
        <p:txBody>
          <a:bodyPr anchor="b"/>
          <a:lstStyle>
            <a:lvl1pPr algn="l">
              <a:defRPr smtClean="0"/>
            </a:lvl1pPr>
          </a:lstStyle>
          <a:p>
            <a:pPr>
              <a:defRPr/>
            </a:pPr>
            <a:fld id="{2788C6D0-7EC6-4BE1-9CC9-7F48557A92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185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18288"/>
            <a:ext cx="21336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3C3C3B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5D32BA84-479A-44DA-BC9C-C49DF20CB2E7}" type="datetime1">
              <a:rPr lang="en-GB" altLang="en-US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18288"/>
            <a:ext cx="2895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3C3C3B"/>
                </a:solidFill>
                <a:latin typeface="Georgia"/>
                <a:ea typeface="+mn-ea"/>
                <a:cs typeface="Georgia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18288"/>
            <a:ext cx="21336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3C3C3B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C3357CEA-FAA3-4BEF-B61B-4994BC273D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14" r:id="rId13"/>
    <p:sldLayoutId id="2147484015" r:id="rId14"/>
    <p:sldLayoutId id="2147484016" r:id="rId15"/>
    <p:sldLayoutId id="2147484017" r:id="rId1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500" kern="1200">
          <a:solidFill>
            <a:schemeClr val="tx2"/>
          </a:solidFill>
          <a:latin typeface="Georgia"/>
          <a:ea typeface="MS PGothic" pitchFamily="34" charset="-128"/>
          <a:cs typeface="Georgi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  <a:cs typeface="Georgia" pitchFamily="18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  <a:cs typeface="Georgia" pitchFamily="18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  <a:cs typeface="Georgia" pitchFamily="18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  <a:cs typeface="Georgia" pitchFamily="18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Georgia" pitchFamily="18" charset="0"/>
          <a:cs typeface="Georgia" pitchFamily="18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Georgia" pitchFamily="18" charset="0"/>
          <a:cs typeface="Georgia" pitchFamily="18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Georgia" pitchFamily="18" charset="0"/>
          <a:cs typeface="Georgia" pitchFamily="18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Georgia" pitchFamily="18" charset="0"/>
          <a:cs typeface="Georgia" pitchFamily="18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C3C3B"/>
          </a:solidFill>
          <a:latin typeface="Calibri"/>
          <a:ea typeface="MS PGothic" pitchFamily="34" charset="-128"/>
          <a:cs typeface="Calibri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C3C3B"/>
          </a:solidFill>
          <a:latin typeface="Calibri"/>
          <a:ea typeface="Calibri" pitchFamily="34" charset="0"/>
          <a:cs typeface="Calibri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3C3C3B"/>
          </a:solidFill>
          <a:latin typeface="Calibri"/>
          <a:ea typeface="Calibri" pitchFamily="34" charset="0"/>
          <a:cs typeface="Calibri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C3C3B"/>
          </a:solidFill>
          <a:latin typeface="Calibri"/>
          <a:ea typeface="Calibri" pitchFamily="34" charset="0"/>
          <a:cs typeface="Calibri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C3C3B"/>
          </a:solidFill>
          <a:latin typeface="Calibri"/>
          <a:ea typeface="Calibri" pitchFamily="34" charset="0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0724511@N03/3383450153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ctrTitle"/>
          </p:nvPr>
        </p:nvSpPr>
        <p:spPr>
          <a:xfrm>
            <a:off x="752088" y="1411288"/>
            <a:ext cx="7798150" cy="96930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>
                <a:latin typeface="Georgia" pitchFamily="18" charset="0"/>
                <a:cs typeface="Georgia" pitchFamily="18" charset="0"/>
              </a:rPr>
              <a:t>Tackling Short-Termism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775" y="5551488"/>
            <a:ext cx="5102225" cy="73183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 smtClean="0">
                <a:latin typeface="Georgia" pitchFamily="18" charset="0"/>
                <a:cs typeface="Georgia" pitchFamily="18" charset="0"/>
              </a:rPr>
              <a:t>Bath Royal Literary and Scientific Institution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Georgia" panose="02040502050405020303" pitchFamily="18" charset="0"/>
                <a:ea typeface="+mn-ea"/>
              </a:rPr>
              <a:t>11 June 2019</a:t>
            </a:r>
            <a:endParaRPr lang="en-US" dirty="0">
              <a:latin typeface="Georgia" panose="02040502050405020303" pitchFamily="18" charset="0"/>
              <a:ea typeface="+mn-ea"/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 bwMode="auto">
          <a:xfrm>
            <a:off x="802109" y="3816573"/>
            <a:ext cx="7170741" cy="135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00" kern="1200">
                <a:solidFill>
                  <a:schemeClr val="accent4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3C3C3B"/>
                </a:solidFill>
                <a:latin typeface="Calibri"/>
                <a:ea typeface="Calibri" pitchFamily="34" charset="0"/>
                <a:cs typeface="Calibri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3C3C3B"/>
                </a:solidFill>
                <a:latin typeface="Calibri"/>
                <a:ea typeface="Calibri" pitchFamily="34" charset="0"/>
                <a:cs typeface="Calibri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3C3C3B"/>
                </a:solidFill>
                <a:latin typeface="Calibri"/>
                <a:ea typeface="Calibri" pitchFamily="34" charset="0"/>
                <a:cs typeface="Calibri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3C3C3B"/>
                </a:solidFill>
                <a:latin typeface="Calibri"/>
                <a:ea typeface="Calibri" pitchFamily="34" charset="0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3200" dirty="0" smtClean="0">
                <a:solidFill>
                  <a:schemeClr val="accent3"/>
                </a:solidFill>
                <a:ea typeface="+mn-ea"/>
              </a:rPr>
              <a:t>Tej Parikh, Chief Economist</a:t>
            </a:r>
            <a:endParaRPr lang="en-US" sz="3200" dirty="0">
              <a:solidFill>
                <a:schemeClr val="accent3"/>
              </a:solidFill>
              <a:ea typeface="+mn-ea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778358" y="2380593"/>
            <a:ext cx="8211267" cy="113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lnSpc>
                <a:spcPts val="5500"/>
              </a:lnSpc>
              <a:spcBef>
                <a:spcPct val="0"/>
              </a:spcBef>
              <a:spcAft>
                <a:spcPts val="500"/>
              </a:spcAft>
              <a:defRPr sz="5500" b="0" kern="1200">
                <a:solidFill>
                  <a:schemeClr val="bg1"/>
                </a:solidFill>
                <a:latin typeface="Georgia"/>
                <a:ea typeface="MS PGothic" pitchFamily="34" charset="-128"/>
                <a:cs typeface="Georgi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8" charset="0"/>
                <a:ea typeface="MS PGothic" pitchFamily="34" charset="-128"/>
                <a:cs typeface="Georgia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8" charset="0"/>
                <a:ea typeface="MS PGothic" pitchFamily="34" charset="-128"/>
                <a:cs typeface="Georgia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8" charset="0"/>
                <a:ea typeface="MS PGothic" pitchFamily="34" charset="-128"/>
                <a:cs typeface="Georgia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8" charset="0"/>
                <a:ea typeface="MS PGothic" pitchFamily="34" charset="-128"/>
                <a:cs typeface="Georgia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9pPr>
          </a:lstStyle>
          <a:p>
            <a:r>
              <a:rPr lang="en-GB" altLang="en-US" sz="2800" dirty="0" smtClean="0">
                <a:latin typeface="Georgia" pitchFamily="18" charset="0"/>
                <a:cs typeface="Georgia" pitchFamily="18" charset="0"/>
              </a:rPr>
              <a:t>2019 Business and Economics Lecture Programme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4E8A8-A0E3-467F-858A-A5CC3787B44D}" type="datetime1">
              <a:rPr lang="en-GB" altLang="en-US" smtClean="0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CDC6C-B424-4619-AB8C-AF50974236C7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98524" y="905442"/>
            <a:ext cx="807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Georgia" panose="02040502050405020303" pitchFamily="18" charset="0"/>
              </a:rPr>
              <a:t>Causes of Democratic Myopia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1225" y="1598292"/>
            <a:ext cx="742207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1. The Electoral Cycle</a:t>
            </a:r>
          </a:p>
          <a:p>
            <a:endParaRPr lang="en-GB" dirty="0" smtClean="0">
              <a:latin typeface="Georgia" panose="02040502050405020303" pitchFamily="18" charset="0"/>
            </a:endParaRPr>
          </a:p>
          <a:p>
            <a:endParaRPr lang="en-GB" dirty="0" smtClean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2. Media</a:t>
            </a:r>
          </a:p>
          <a:p>
            <a:endParaRPr lang="en-GB" dirty="0" smtClean="0">
              <a:latin typeface="Georgia" panose="02040502050405020303" pitchFamily="18" charset="0"/>
            </a:endParaRPr>
          </a:p>
          <a:p>
            <a:endParaRPr lang="en-GB" dirty="0" smtClean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3. Party Politics</a:t>
            </a:r>
          </a:p>
          <a:p>
            <a:endParaRPr lang="en-GB" dirty="0" smtClean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4. Interests</a:t>
            </a:r>
          </a:p>
          <a:p>
            <a:endParaRPr lang="en-GB" sz="2800" dirty="0">
              <a:latin typeface="Georgia" panose="02040502050405020303" pitchFamily="18" charset="0"/>
            </a:endParaRPr>
          </a:p>
          <a:p>
            <a:endParaRPr lang="en-GB" sz="2000" dirty="0" smtClean="0">
              <a:latin typeface="Georgia" panose="02040502050405020303" pitchFamily="18" charset="0"/>
            </a:endParaRPr>
          </a:p>
          <a:p>
            <a:endParaRPr lang="en-GB" sz="2000" dirty="0">
              <a:latin typeface="Georgia" panose="02040502050405020303" pitchFamily="18" charset="0"/>
            </a:endParaRPr>
          </a:p>
          <a:p>
            <a:endParaRPr lang="en-GB" sz="2000" dirty="0" smtClean="0">
              <a:latin typeface="Georgia" panose="02040502050405020303" pitchFamily="18" charset="0"/>
            </a:endParaRPr>
          </a:p>
          <a:p>
            <a:endParaRPr lang="en-GB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340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4E8A8-A0E3-467F-858A-A5CC3787B44D}" type="datetime1">
              <a:rPr lang="en-GB" altLang="en-US" smtClean="0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CDC6C-B424-4619-AB8C-AF50974236C7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98524" y="905442"/>
            <a:ext cx="807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Georgia" panose="02040502050405020303" pitchFamily="18" charset="0"/>
              </a:rPr>
              <a:t>The Effects of Democratic Myopia</a:t>
            </a:r>
            <a:endParaRPr lang="en-GB" sz="1800" i="1" dirty="0"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55430811"/>
              </p:ext>
            </p:extLst>
          </p:nvPr>
        </p:nvGraphicFramePr>
        <p:xfrm>
          <a:off x="1068779" y="1495626"/>
          <a:ext cx="7635833" cy="448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7557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CDC6C-B424-4619-AB8C-AF50974236C7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98525" y="905442"/>
            <a:ext cx="705906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Georgia" panose="02040502050405020303" pitchFamily="18" charset="0"/>
              </a:rPr>
              <a:t>Business</a:t>
            </a:r>
            <a:r>
              <a:rPr lang="en-GB" sz="2800" b="1" dirty="0">
                <a:latin typeface="Georgia" panose="02040502050405020303" pitchFamily="18" charset="0"/>
              </a:rPr>
              <a:t> </a:t>
            </a:r>
            <a:r>
              <a:rPr lang="en-GB" sz="2800" b="1" dirty="0" smtClean="0">
                <a:latin typeface="Georgia" panose="02040502050405020303" pitchFamily="18" charset="0"/>
              </a:rPr>
              <a:t>&amp; Economic Confidence</a:t>
            </a:r>
          </a:p>
          <a:p>
            <a:r>
              <a:rPr lang="en-GB" sz="1800" dirty="0" smtClean="0">
                <a:latin typeface="Georgia" panose="02040502050405020303" pitchFamily="18" charset="0"/>
              </a:rPr>
              <a:t>Source: IoD </a:t>
            </a:r>
            <a:r>
              <a:rPr lang="en-GB" sz="1800" i="1" dirty="0" smtClean="0">
                <a:latin typeface="Georgia" panose="02040502050405020303" pitchFamily="18" charset="0"/>
              </a:rPr>
              <a:t>Policy Voice </a:t>
            </a:r>
            <a:r>
              <a:rPr lang="en-GB" sz="1800" dirty="0" smtClean="0">
                <a:latin typeface="Georgia" panose="02040502050405020303" pitchFamily="18" charset="0"/>
              </a:rPr>
              <a:t>Survey, Net %</a:t>
            </a:r>
            <a:endParaRPr lang="en-GB" sz="1800" dirty="0">
              <a:latin typeface="Georgia" panose="02040502050405020303" pitchFamily="18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820989"/>
              </p:ext>
            </p:extLst>
          </p:nvPr>
        </p:nvGraphicFramePr>
        <p:xfrm>
          <a:off x="997527" y="1753162"/>
          <a:ext cx="7675893" cy="458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17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4E8A8-A0E3-467F-858A-A5CC3787B44D}" type="datetime1">
              <a:rPr lang="en-GB" altLang="en-US" smtClean="0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CDC6C-B424-4619-AB8C-AF50974236C7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911225" y="896490"/>
            <a:ext cx="80546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Georgia" panose="02040502050405020303" pitchFamily="18" charset="0"/>
              </a:rPr>
              <a:t>Challenges Facing the Economic Agenda</a:t>
            </a:r>
          </a:p>
          <a:p>
            <a:r>
              <a:rPr lang="en-GB" sz="1800" dirty="0">
                <a:latin typeface="Georgia" panose="02040502050405020303" pitchFamily="18" charset="0"/>
              </a:rPr>
              <a:t>Source: IoD </a:t>
            </a:r>
            <a:r>
              <a:rPr lang="en-GB" sz="1800" i="1" dirty="0">
                <a:latin typeface="Georgia" panose="02040502050405020303" pitchFamily="18" charset="0"/>
              </a:rPr>
              <a:t>Policy Voice </a:t>
            </a:r>
            <a:r>
              <a:rPr lang="en-GB" sz="1800" dirty="0" smtClean="0">
                <a:latin typeface="Georgia" panose="02040502050405020303" pitchFamily="18" charset="0"/>
              </a:rPr>
              <a:t>Survey, %</a:t>
            </a:r>
            <a:endParaRPr lang="en-GB" sz="1800" dirty="0">
              <a:latin typeface="Georgia" panose="02040502050405020303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67138" y="2798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36425"/>
              </p:ext>
            </p:extLst>
          </p:nvPr>
        </p:nvGraphicFramePr>
        <p:xfrm>
          <a:off x="1092531" y="1852551"/>
          <a:ext cx="7362700" cy="3883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74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4E8A8-A0E3-467F-858A-A5CC3787B44D}" type="datetime1">
              <a:rPr lang="en-GB" altLang="en-US" smtClean="0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CDC6C-B424-4619-AB8C-AF50974236C7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98524" y="905442"/>
            <a:ext cx="807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Georgia" panose="02040502050405020303" pitchFamily="18" charset="0"/>
              </a:rPr>
              <a:t>The Effects of Democratic Myopia</a:t>
            </a:r>
            <a:endParaRPr lang="en-GB" sz="1800" i="1" dirty="0"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30829340"/>
              </p:ext>
            </p:extLst>
          </p:nvPr>
        </p:nvGraphicFramePr>
        <p:xfrm>
          <a:off x="1068779" y="1495626"/>
          <a:ext cx="7635833" cy="448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5222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4E8A8-A0E3-467F-858A-A5CC3787B44D}" type="datetime1">
              <a:rPr lang="en-GB" altLang="en-US" smtClean="0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CDC6C-B424-4619-AB8C-AF50974236C7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911225" y="896490"/>
            <a:ext cx="84821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Georgia" panose="02040502050405020303" pitchFamily="18" charset="0"/>
              </a:rPr>
              <a:t>Public Trust in Gov’t, Biz, Media, NGOs</a:t>
            </a:r>
            <a:endParaRPr lang="en-GB" sz="2800" b="1" dirty="0" smtClean="0">
              <a:latin typeface="Georgia" panose="02040502050405020303" pitchFamily="18" charset="0"/>
            </a:endParaRPr>
          </a:p>
          <a:p>
            <a:r>
              <a:rPr lang="en-GB" sz="1800" dirty="0">
                <a:latin typeface="Georgia" panose="02040502050405020303" pitchFamily="18" charset="0"/>
              </a:rPr>
              <a:t>Source: </a:t>
            </a:r>
            <a:r>
              <a:rPr lang="en-GB" sz="1800" dirty="0" smtClean="0">
                <a:latin typeface="Georgia" panose="02040502050405020303" pitchFamily="18" charset="0"/>
              </a:rPr>
              <a:t>Edelman Trust Barometer, January 2019, UK %</a:t>
            </a:r>
            <a:endParaRPr lang="en-GB" sz="1800" dirty="0"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59" y="1696709"/>
            <a:ext cx="8316637" cy="476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7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4E8A8-A0E3-467F-858A-A5CC3787B44D}" type="datetime1">
              <a:rPr lang="en-GB" altLang="en-US" smtClean="0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CDC6C-B424-4619-AB8C-AF50974236C7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98524" y="905442"/>
            <a:ext cx="80740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Georgia" panose="02040502050405020303" pitchFamily="18" charset="0"/>
              </a:rPr>
              <a:t>Democratic Conditions for Long-Termism</a:t>
            </a:r>
          </a:p>
          <a:p>
            <a:r>
              <a:rPr lang="en-GB" sz="1800" i="1" dirty="0" smtClean="0">
                <a:latin typeface="Georgia" panose="02040502050405020303" pitchFamily="18" charset="0"/>
              </a:rPr>
              <a:t>(Jacobs 2011)</a:t>
            </a:r>
            <a:endParaRPr lang="en-GB" sz="1800" i="1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524" y="1859549"/>
            <a:ext cx="74220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1. Electoral </a:t>
            </a:r>
            <a:r>
              <a:rPr lang="en-GB" dirty="0" smtClean="0">
                <a:latin typeface="Georgia" panose="02040502050405020303" pitchFamily="18" charset="0"/>
              </a:rPr>
              <a:t>Safety </a:t>
            </a:r>
            <a:endParaRPr lang="en-GB" dirty="0" smtClean="0">
              <a:latin typeface="Georgia" panose="02040502050405020303" pitchFamily="18" charset="0"/>
            </a:endParaRPr>
          </a:p>
          <a:p>
            <a:endParaRPr lang="en-GB" dirty="0" smtClean="0">
              <a:latin typeface="Georgia" panose="02040502050405020303" pitchFamily="18" charset="0"/>
            </a:endParaRPr>
          </a:p>
          <a:p>
            <a:endParaRPr lang="en-GB" dirty="0" smtClean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2. Clear Long-Term </a:t>
            </a:r>
            <a:r>
              <a:rPr lang="en-GB" dirty="0" smtClean="0">
                <a:latin typeface="Georgia" panose="02040502050405020303" pitchFamily="18" charset="0"/>
              </a:rPr>
              <a:t>Returns</a:t>
            </a:r>
            <a:endParaRPr lang="en-GB" dirty="0" smtClean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  <a:p>
            <a:endParaRPr lang="en-GB" dirty="0" smtClean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3. Institutional </a:t>
            </a:r>
            <a:r>
              <a:rPr lang="en-GB" dirty="0" smtClean="0">
                <a:latin typeface="Georgia" panose="02040502050405020303" pitchFamily="18" charset="0"/>
              </a:rPr>
              <a:t>Capacity</a:t>
            </a:r>
            <a:endParaRPr lang="en-GB" dirty="0" smtClean="0">
              <a:latin typeface="Georgia" panose="02040502050405020303" pitchFamily="18" charset="0"/>
            </a:endParaRPr>
          </a:p>
          <a:p>
            <a:endParaRPr lang="en-GB" sz="2800" dirty="0">
              <a:latin typeface="Georgia" panose="02040502050405020303" pitchFamily="18" charset="0"/>
            </a:endParaRPr>
          </a:p>
          <a:p>
            <a:endParaRPr lang="en-GB" sz="2000" dirty="0" smtClean="0">
              <a:latin typeface="Georgia" panose="02040502050405020303" pitchFamily="18" charset="0"/>
            </a:endParaRPr>
          </a:p>
          <a:p>
            <a:endParaRPr lang="en-GB" sz="2000" dirty="0">
              <a:latin typeface="Georgia" panose="02040502050405020303" pitchFamily="18" charset="0"/>
            </a:endParaRPr>
          </a:p>
          <a:p>
            <a:endParaRPr lang="en-GB" sz="2000" dirty="0" smtClean="0">
              <a:latin typeface="Georgia" panose="02040502050405020303" pitchFamily="18" charset="0"/>
            </a:endParaRPr>
          </a:p>
          <a:p>
            <a:endParaRPr lang="en-GB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36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4E8A8-A0E3-467F-858A-A5CC3787B44D}" type="datetime1">
              <a:rPr lang="en-GB" altLang="en-US" smtClean="0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CDC6C-B424-4619-AB8C-AF50974236C7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98525" y="905442"/>
            <a:ext cx="705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Georgia" panose="02040502050405020303" pitchFamily="18" charset="0"/>
              </a:rPr>
              <a:t>Institutions</a:t>
            </a:r>
            <a:endParaRPr lang="en-GB" sz="18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525" y="1428662"/>
            <a:ext cx="74220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Georgia" panose="02040502050405020303" pitchFamily="18" charset="0"/>
            </a:endParaRPr>
          </a:p>
          <a:p>
            <a:endParaRPr lang="en-GB" dirty="0" smtClean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1. Independent Committees</a:t>
            </a:r>
          </a:p>
          <a:p>
            <a:endParaRPr lang="en-GB" dirty="0" smtClean="0">
              <a:latin typeface="Georgia" panose="02040502050405020303" pitchFamily="18" charset="0"/>
            </a:endParaRPr>
          </a:p>
          <a:p>
            <a:endParaRPr lang="en-GB" dirty="0" smtClean="0">
              <a:latin typeface="Georgia" panose="02040502050405020303" pitchFamily="18" charset="0"/>
            </a:endParaRPr>
          </a:p>
          <a:p>
            <a:endParaRPr lang="en-GB" dirty="0" smtClean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2. Improve Foresight Capacity</a:t>
            </a:r>
          </a:p>
          <a:p>
            <a:endParaRPr lang="en-GB" dirty="0" smtClean="0">
              <a:latin typeface="Georgia" panose="02040502050405020303" pitchFamily="18" charset="0"/>
            </a:endParaRPr>
          </a:p>
          <a:p>
            <a:endParaRPr lang="en-GB" sz="2800" dirty="0">
              <a:latin typeface="Georgia" panose="02040502050405020303" pitchFamily="18" charset="0"/>
            </a:endParaRPr>
          </a:p>
          <a:p>
            <a:endParaRPr lang="en-GB" sz="2000" dirty="0" smtClean="0">
              <a:latin typeface="Georgia" panose="02040502050405020303" pitchFamily="18" charset="0"/>
            </a:endParaRPr>
          </a:p>
          <a:p>
            <a:endParaRPr lang="en-GB" sz="2000" dirty="0">
              <a:latin typeface="Georgia" panose="02040502050405020303" pitchFamily="18" charset="0"/>
            </a:endParaRPr>
          </a:p>
          <a:p>
            <a:endParaRPr lang="en-GB" sz="2000" dirty="0" smtClean="0">
              <a:latin typeface="Georgia" panose="02040502050405020303" pitchFamily="18" charset="0"/>
            </a:endParaRPr>
          </a:p>
          <a:p>
            <a:endParaRPr lang="en-GB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505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4E8A8-A0E3-467F-858A-A5CC3787B44D}" type="datetime1">
              <a:rPr lang="en-GB" altLang="en-US" smtClean="0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CDC6C-B424-4619-AB8C-AF50974236C7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98525" y="905442"/>
            <a:ext cx="705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Georgia" panose="02040502050405020303" pitchFamily="18" charset="0"/>
              </a:rPr>
              <a:t>Incentives</a:t>
            </a:r>
            <a:endParaRPr lang="en-GB" sz="18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1225" y="1428662"/>
            <a:ext cx="742207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1. Constitutional Amendments</a:t>
            </a:r>
          </a:p>
          <a:p>
            <a:endParaRPr lang="en-GB" dirty="0" smtClean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  <a:p>
            <a:endParaRPr lang="en-GB" dirty="0" smtClean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2. Commitment Mechanisms</a:t>
            </a:r>
          </a:p>
          <a:p>
            <a:endParaRPr lang="en-GB" dirty="0" smtClean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3. Electoral Changes</a:t>
            </a:r>
          </a:p>
          <a:p>
            <a:endParaRPr lang="en-GB" dirty="0" smtClean="0">
              <a:latin typeface="Georgia" panose="02040502050405020303" pitchFamily="18" charset="0"/>
            </a:endParaRPr>
          </a:p>
          <a:p>
            <a:endParaRPr lang="en-GB" sz="2800" dirty="0">
              <a:latin typeface="Georgia" panose="02040502050405020303" pitchFamily="18" charset="0"/>
            </a:endParaRPr>
          </a:p>
          <a:p>
            <a:endParaRPr lang="en-GB" sz="2000" dirty="0" smtClean="0">
              <a:latin typeface="Georgia" panose="02040502050405020303" pitchFamily="18" charset="0"/>
            </a:endParaRPr>
          </a:p>
          <a:p>
            <a:endParaRPr lang="en-GB" sz="2000" dirty="0">
              <a:latin typeface="Georgia" panose="02040502050405020303" pitchFamily="18" charset="0"/>
            </a:endParaRPr>
          </a:p>
          <a:p>
            <a:endParaRPr lang="en-GB" sz="2000" dirty="0" smtClean="0">
              <a:latin typeface="Georgia" panose="02040502050405020303" pitchFamily="18" charset="0"/>
            </a:endParaRPr>
          </a:p>
          <a:p>
            <a:endParaRPr lang="en-GB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967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4E8A8-A0E3-467F-858A-A5CC3787B44D}" type="datetime1">
              <a:rPr lang="en-GB" altLang="en-US" smtClean="0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CDC6C-B424-4619-AB8C-AF50974236C7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98525" y="905442"/>
            <a:ext cx="705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Georgia" panose="02040502050405020303" pitchFamily="18" charset="0"/>
              </a:rPr>
              <a:t>Culture/Behaviour</a:t>
            </a:r>
            <a:endParaRPr lang="en-GB" sz="18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1225" y="1428662"/>
            <a:ext cx="742207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1. Education</a:t>
            </a:r>
          </a:p>
          <a:p>
            <a:endParaRPr lang="en-GB" dirty="0" smtClean="0">
              <a:latin typeface="Georgia" panose="02040502050405020303" pitchFamily="18" charset="0"/>
            </a:endParaRPr>
          </a:p>
          <a:p>
            <a:endParaRPr lang="en-GB" dirty="0" smtClean="0">
              <a:latin typeface="Georgia" panose="02040502050405020303" pitchFamily="18" charset="0"/>
            </a:endParaRPr>
          </a:p>
          <a:p>
            <a:endParaRPr lang="en-GB" dirty="0" smtClean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2. Transparency, Engagement, and Rules</a:t>
            </a:r>
          </a:p>
          <a:p>
            <a:endParaRPr lang="en-GB" dirty="0" smtClean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3. The Role of Business</a:t>
            </a:r>
          </a:p>
          <a:p>
            <a:endParaRPr lang="en-GB" sz="2800" dirty="0">
              <a:latin typeface="Georgia" panose="02040502050405020303" pitchFamily="18" charset="0"/>
            </a:endParaRPr>
          </a:p>
          <a:p>
            <a:endParaRPr lang="en-GB" sz="2000" dirty="0" smtClean="0">
              <a:latin typeface="Georgia" panose="02040502050405020303" pitchFamily="18" charset="0"/>
            </a:endParaRPr>
          </a:p>
          <a:p>
            <a:endParaRPr lang="en-GB" sz="2000" dirty="0">
              <a:latin typeface="Georgia" panose="02040502050405020303" pitchFamily="18" charset="0"/>
            </a:endParaRPr>
          </a:p>
          <a:p>
            <a:endParaRPr lang="en-GB" sz="2000" dirty="0" smtClean="0">
              <a:latin typeface="Georgia" panose="02040502050405020303" pitchFamily="18" charset="0"/>
            </a:endParaRPr>
          </a:p>
          <a:p>
            <a:endParaRPr lang="en-GB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4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4E8A8-A0E3-467F-858A-A5CC3787B44D}" type="datetime1">
              <a:rPr lang="en-GB" altLang="en-US" smtClean="0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CDC6C-B424-4619-AB8C-AF50974236C7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pic>
        <p:nvPicPr>
          <p:cNvPr id="2050" name="Picture 2" descr="JMP_8888 XR Melbour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81" y="1455736"/>
            <a:ext cx="6837555" cy="456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86452" y="5415854"/>
            <a:ext cx="143691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 smtClean="0">
                <a:latin typeface="Georgia" panose="02040502050405020303" pitchFamily="18" charset="0"/>
              </a:rPr>
              <a:t>Creative Commons//</a:t>
            </a:r>
            <a:r>
              <a:rPr lang="en-GB" sz="1100" i="1" dirty="0">
                <a:latin typeface="Georgia" panose="02040502050405020303" pitchFamily="18" charset="0"/>
                <a:hlinkClick r:id="rId3"/>
              </a:rPr>
              <a:t/>
            </a:r>
            <a:br>
              <a:rPr lang="en-GB" sz="1100" i="1" dirty="0">
                <a:latin typeface="Georgia" panose="02040502050405020303" pitchFamily="18" charset="0"/>
                <a:hlinkClick r:id="rId3"/>
              </a:rPr>
            </a:br>
            <a:r>
              <a:rPr lang="en-GB" sz="1100" i="1" dirty="0">
                <a:latin typeface="Georgia" panose="02040502050405020303" pitchFamily="18" charset="0"/>
              </a:rPr>
              <a:t>"JMP_8888 XR Melbourne</a:t>
            </a:r>
            <a:r>
              <a:rPr lang="en-GB" sz="1100" i="1" dirty="0">
                <a:latin typeface="Georgia" panose="02040502050405020303" pitchFamily="18" charset="0"/>
                <a:hlinkClick r:id="rId3"/>
              </a:rPr>
              <a:t>"</a:t>
            </a:r>
            <a:r>
              <a:rPr lang="en-GB" sz="1100" i="1" dirty="0">
                <a:latin typeface="Georgia" panose="02040502050405020303" pitchFamily="18" charset="0"/>
              </a:rPr>
              <a:t> by Julian Meehan </a:t>
            </a:r>
            <a:endParaRPr lang="en-GB" sz="1100" i="1" dirty="0" smtClean="0">
              <a:latin typeface="Georgia" panose="02040502050405020303" pitchFamily="18" charset="0"/>
            </a:endParaRPr>
          </a:p>
          <a:p>
            <a:endParaRPr lang="en-GB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42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4E8A8-A0E3-467F-858A-A5CC3787B44D}" type="datetime1">
              <a:rPr lang="en-GB" altLang="en-US" smtClean="0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CDC6C-B424-4619-AB8C-AF50974236C7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911225" y="896490"/>
            <a:ext cx="705906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Georgia" panose="02040502050405020303" pitchFamily="18" charset="0"/>
              </a:rPr>
              <a:t>What Do We Ask of Business?</a:t>
            </a:r>
          </a:p>
          <a:p>
            <a:r>
              <a:rPr lang="en-GB" sz="1800" dirty="0">
                <a:latin typeface="Georgia" panose="02040502050405020303" pitchFamily="18" charset="0"/>
              </a:rPr>
              <a:t>Source: </a:t>
            </a:r>
            <a:r>
              <a:rPr lang="en-GB" sz="1800" dirty="0" smtClean="0">
                <a:latin typeface="Georgia" panose="02040502050405020303" pitchFamily="18" charset="0"/>
              </a:rPr>
              <a:t>Edelman Trust Barometer, January 2019, UK %</a:t>
            </a:r>
            <a:endParaRPr lang="en-GB" sz="1800" dirty="0">
              <a:latin typeface="Georgia" panose="02040502050405020303" pitchFamily="18" charset="0"/>
            </a:endParaRPr>
          </a:p>
        </p:txBody>
      </p:sp>
      <p:pic>
        <p:nvPicPr>
          <p:cNvPr id="7" name="Picture 2" descr="https://image.slidesharecdn.com/trustbarometer-2019uksupplement-fullfinaldeck-190222161616/95/edelman-trust-barometer-2019-uk-results-30-1024.jpg?cb=1550852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" r="7149" b="15541"/>
          <a:stretch/>
        </p:blipFill>
        <p:spPr bwMode="auto">
          <a:xfrm>
            <a:off x="646476" y="1696706"/>
            <a:ext cx="7986885" cy="453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48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ctrTitle"/>
          </p:nvPr>
        </p:nvSpPr>
        <p:spPr>
          <a:xfrm>
            <a:off x="752088" y="1411288"/>
            <a:ext cx="7798150" cy="96930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>
                <a:latin typeface="Georgia" pitchFamily="18" charset="0"/>
                <a:cs typeface="Georgia" pitchFamily="18" charset="0"/>
              </a:rPr>
              <a:t>Tackling Short-Termism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775" y="5551488"/>
            <a:ext cx="5102225" cy="73183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 smtClean="0">
                <a:latin typeface="Georgia" pitchFamily="18" charset="0"/>
                <a:cs typeface="Georgia" pitchFamily="18" charset="0"/>
              </a:rPr>
              <a:t>Bath Royal Literary and Scientific Institution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Georgia" panose="02040502050405020303" pitchFamily="18" charset="0"/>
                <a:ea typeface="+mn-ea"/>
              </a:rPr>
              <a:t>11 June 2019</a:t>
            </a:r>
            <a:endParaRPr lang="en-US" dirty="0">
              <a:latin typeface="Georgia" panose="02040502050405020303" pitchFamily="18" charset="0"/>
              <a:ea typeface="+mn-ea"/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 bwMode="auto">
          <a:xfrm>
            <a:off x="802109" y="3816573"/>
            <a:ext cx="7170741" cy="135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00" kern="1200">
                <a:solidFill>
                  <a:schemeClr val="accent4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3C3C3B"/>
                </a:solidFill>
                <a:latin typeface="Calibri"/>
                <a:ea typeface="Calibri" pitchFamily="34" charset="0"/>
                <a:cs typeface="Calibri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3C3C3B"/>
                </a:solidFill>
                <a:latin typeface="Calibri"/>
                <a:ea typeface="Calibri" pitchFamily="34" charset="0"/>
                <a:cs typeface="Calibri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3C3C3B"/>
                </a:solidFill>
                <a:latin typeface="Calibri"/>
                <a:ea typeface="Calibri" pitchFamily="34" charset="0"/>
                <a:cs typeface="Calibri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3C3C3B"/>
                </a:solidFill>
                <a:latin typeface="Calibri"/>
                <a:ea typeface="Calibri" pitchFamily="34" charset="0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3200" dirty="0" smtClean="0">
                <a:solidFill>
                  <a:schemeClr val="accent3"/>
                </a:solidFill>
                <a:ea typeface="+mn-ea"/>
              </a:rPr>
              <a:t>Tej Parikh, Chief Economist</a:t>
            </a:r>
            <a:endParaRPr lang="en-US" sz="3200" dirty="0">
              <a:solidFill>
                <a:schemeClr val="accent3"/>
              </a:solidFill>
              <a:ea typeface="+mn-ea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778358" y="2380593"/>
            <a:ext cx="8211267" cy="113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lnSpc>
                <a:spcPts val="5500"/>
              </a:lnSpc>
              <a:spcBef>
                <a:spcPct val="0"/>
              </a:spcBef>
              <a:spcAft>
                <a:spcPts val="500"/>
              </a:spcAft>
              <a:defRPr sz="5500" b="0" kern="1200">
                <a:solidFill>
                  <a:schemeClr val="bg1"/>
                </a:solidFill>
                <a:latin typeface="Georgia"/>
                <a:ea typeface="MS PGothic" pitchFamily="34" charset="-128"/>
                <a:cs typeface="Georgi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8" charset="0"/>
                <a:ea typeface="MS PGothic" pitchFamily="34" charset="-128"/>
                <a:cs typeface="Georgia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8" charset="0"/>
                <a:ea typeface="MS PGothic" pitchFamily="34" charset="-128"/>
                <a:cs typeface="Georgia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8" charset="0"/>
                <a:ea typeface="MS PGothic" pitchFamily="34" charset="-128"/>
                <a:cs typeface="Georgia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8" charset="0"/>
                <a:ea typeface="MS PGothic" pitchFamily="34" charset="-128"/>
                <a:cs typeface="Georgia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9pPr>
          </a:lstStyle>
          <a:p>
            <a:r>
              <a:rPr lang="en-GB" altLang="en-US" sz="2800" dirty="0" smtClean="0">
                <a:latin typeface="Georgia" pitchFamily="18" charset="0"/>
                <a:cs typeface="Georgia" pitchFamily="18" charset="0"/>
              </a:rPr>
              <a:t>2019 Business and Economics Lecture Programme</a:t>
            </a:r>
          </a:p>
        </p:txBody>
      </p:sp>
    </p:spTree>
    <p:extLst>
      <p:ext uri="{BB962C8B-B14F-4D97-AF65-F5344CB8AC3E}">
        <p14:creationId xmlns:p14="http://schemas.microsoft.com/office/powerpoint/2010/main" val="2987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4E8A8-A0E3-467F-858A-A5CC3787B44D}" type="datetime1">
              <a:rPr lang="en-GB" altLang="en-US" smtClean="0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CDC6C-B424-4619-AB8C-AF50974236C7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98525" y="905442"/>
            <a:ext cx="705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Georgia" panose="02040502050405020303" pitchFamily="18" charset="0"/>
              </a:rPr>
              <a:t>Outline – Short-Termism</a:t>
            </a:r>
            <a:endParaRPr lang="en-GB" sz="18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525" y="1428662"/>
            <a:ext cx="74220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Georgia" panose="02040502050405020303" pitchFamily="18" charset="0"/>
            </a:endParaRPr>
          </a:p>
          <a:p>
            <a:endParaRPr lang="en-GB" dirty="0" smtClean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1.What is it? Evolutionary Origins</a:t>
            </a:r>
          </a:p>
          <a:p>
            <a:endParaRPr lang="en-GB" dirty="0" smtClean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2.Why is it a problem? Democratic Myopia</a:t>
            </a:r>
          </a:p>
          <a:p>
            <a:endParaRPr lang="en-GB" dirty="0" smtClean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3. Solutions: Institutions, Incentives &amp; Culture  </a:t>
            </a:r>
          </a:p>
          <a:p>
            <a:endParaRPr lang="en-GB" sz="2800" dirty="0">
              <a:latin typeface="Georgia" panose="02040502050405020303" pitchFamily="18" charset="0"/>
            </a:endParaRPr>
          </a:p>
          <a:p>
            <a:endParaRPr lang="en-GB" sz="2000" dirty="0" smtClean="0">
              <a:latin typeface="Georgia" panose="02040502050405020303" pitchFamily="18" charset="0"/>
            </a:endParaRPr>
          </a:p>
          <a:p>
            <a:endParaRPr lang="en-GB" sz="2000" dirty="0">
              <a:latin typeface="Georgia" panose="02040502050405020303" pitchFamily="18" charset="0"/>
            </a:endParaRPr>
          </a:p>
          <a:p>
            <a:endParaRPr lang="en-GB" sz="2000" dirty="0" smtClean="0">
              <a:latin typeface="Georgia" panose="02040502050405020303" pitchFamily="18" charset="0"/>
            </a:endParaRPr>
          </a:p>
          <a:p>
            <a:endParaRPr lang="en-GB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19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4E8A8-A0E3-467F-858A-A5CC3787B44D}" type="datetime1">
              <a:rPr lang="en-GB" altLang="en-US" smtClean="0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CDC6C-B424-4619-AB8C-AF50974236C7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80657" y="2054430"/>
            <a:ext cx="742207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eorgia" panose="02040502050405020303" pitchFamily="18" charset="0"/>
              </a:rPr>
              <a:t>“</a:t>
            </a:r>
            <a:r>
              <a:rPr lang="en-GB" dirty="0">
                <a:latin typeface="Georgia" panose="02040502050405020303" pitchFamily="18" charset="0"/>
              </a:rPr>
              <a:t>There is no quality in human nature, which causes more fatal errors in our conduct, than that </a:t>
            </a:r>
            <a:r>
              <a:rPr lang="en-GB" b="1" dirty="0">
                <a:latin typeface="Georgia" panose="02040502050405020303" pitchFamily="18" charset="0"/>
              </a:rPr>
              <a:t>which leads us to prefer whatever is present to the distant and remote</a:t>
            </a:r>
            <a:r>
              <a:rPr lang="en-GB" dirty="0">
                <a:latin typeface="Georgia" panose="02040502050405020303" pitchFamily="18" charset="0"/>
              </a:rPr>
              <a:t>, and makes us desire objects more according to their situation than their intrinsic </a:t>
            </a:r>
            <a:r>
              <a:rPr lang="en-GB" dirty="0" smtClean="0">
                <a:latin typeface="Georgia" panose="02040502050405020303" pitchFamily="18" charset="0"/>
              </a:rPr>
              <a:t>value</a:t>
            </a:r>
            <a:r>
              <a:rPr lang="en-GB" i="1" dirty="0" smtClean="0">
                <a:latin typeface="Georgia" panose="02040502050405020303" pitchFamily="18" charset="0"/>
              </a:rPr>
              <a:t>.”</a:t>
            </a:r>
          </a:p>
          <a:p>
            <a:endParaRPr lang="en-GB" dirty="0" smtClean="0">
              <a:latin typeface="Georgia" panose="02040502050405020303" pitchFamily="18" charset="0"/>
            </a:endParaRPr>
          </a:p>
          <a:p>
            <a:r>
              <a:rPr lang="en-GB" sz="2000" b="1" dirty="0" smtClean="0">
                <a:latin typeface="Georgia" panose="02040502050405020303" pitchFamily="18" charset="0"/>
              </a:rPr>
              <a:t>	--</a:t>
            </a:r>
            <a:r>
              <a:rPr lang="en-GB" sz="2000" dirty="0" smtClean="0">
                <a:latin typeface="Georgia" panose="02040502050405020303" pitchFamily="18" charset="0"/>
              </a:rPr>
              <a:t>David Hume, A Treatise of Human Nature</a:t>
            </a:r>
            <a:endParaRPr lang="en-GB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4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4E8A8-A0E3-467F-858A-A5CC3787B44D}" type="datetime1">
              <a:rPr lang="en-GB" altLang="en-US" smtClean="0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CDC6C-B424-4619-AB8C-AF50974236C7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26277" y="2342752"/>
            <a:ext cx="7920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eorgia" panose="02040502050405020303" pitchFamily="18" charset="0"/>
              </a:rPr>
              <a:t>I) Do </a:t>
            </a:r>
            <a:r>
              <a:rPr lang="en-GB" dirty="0">
                <a:latin typeface="Georgia" panose="02040502050405020303" pitchFamily="18" charset="0"/>
              </a:rPr>
              <a:t>you prefer to be given </a:t>
            </a:r>
            <a:r>
              <a:rPr lang="en-GB" b="1" dirty="0">
                <a:latin typeface="Georgia" panose="02040502050405020303" pitchFamily="18" charset="0"/>
              </a:rPr>
              <a:t>(a) £1000 today, or </a:t>
            </a:r>
            <a:r>
              <a:rPr lang="en-GB" b="1" dirty="0" smtClean="0">
                <a:latin typeface="Georgia" panose="02040502050405020303" pitchFamily="18" charset="0"/>
              </a:rPr>
              <a:t>(</a:t>
            </a:r>
            <a:r>
              <a:rPr lang="en-GB" b="1" dirty="0">
                <a:latin typeface="Georgia" panose="02040502050405020303" pitchFamily="18" charset="0"/>
              </a:rPr>
              <a:t>b) £1005 </a:t>
            </a:r>
            <a:r>
              <a:rPr lang="en-GB" b="1" dirty="0" smtClean="0">
                <a:latin typeface="Georgia" panose="02040502050405020303" pitchFamily="18" charset="0"/>
              </a:rPr>
              <a:t>in 3 days</a:t>
            </a:r>
          </a:p>
          <a:p>
            <a:endParaRPr lang="en-GB" dirty="0" smtClean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II) Do </a:t>
            </a:r>
            <a:r>
              <a:rPr lang="en-GB" dirty="0">
                <a:latin typeface="Georgia" panose="02040502050405020303" pitchFamily="18" charset="0"/>
              </a:rPr>
              <a:t>you prefer to be given </a:t>
            </a:r>
            <a:r>
              <a:rPr lang="en-GB" b="1" dirty="0">
                <a:latin typeface="Georgia" panose="02040502050405020303" pitchFamily="18" charset="0"/>
              </a:rPr>
              <a:t>(a) £1000 in 100 days, or </a:t>
            </a:r>
            <a:r>
              <a:rPr lang="en-GB" b="1" dirty="0" smtClean="0">
                <a:latin typeface="Georgia" panose="02040502050405020303" pitchFamily="18" charset="0"/>
              </a:rPr>
              <a:t>(</a:t>
            </a:r>
            <a:r>
              <a:rPr lang="en-GB" b="1" dirty="0">
                <a:latin typeface="Georgia" panose="02040502050405020303" pitchFamily="18" charset="0"/>
              </a:rPr>
              <a:t>b) £1005 in </a:t>
            </a:r>
            <a:r>
              <a:rPr lang="en-GB" b="1" dirty="0" smtClean="0">
                <a:latin typeface="Georgia" panose="02040502050405020303" pitchFamily="18" charset="0"/>
              </a:rPr>
              <a:t>103 </a:t>
            </a:r>
            <a:r>
              <a:rPr lang="en-GB" b="1" dirty="0">
                <a:latin typeface="Georgia" panose="02040502050405020303" pitchFamily="18" charset="0"/>
              </a:rPr>
              <a:t>days</a:t>
            </a:r>
          </a:p>
        </p:txBody>
      </p:sp>
    </p:spTree>
    <p:extLst>
      <p:ext uri="{BB962C8B-B14F-4D97-AF65-F5344CB8AC3E}">
        <p14:creationId xmlns:p14="http://schemas.microsoft.com/office/powerpoint/2010/main" val="41292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4E8A8-A0E3-467F-858A-A5CC3787B44D}" type="datetime1">
              <a:rPr lang="en-GB" altLang="en-US" smtClean="0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CDC6C-B424-4619-AB8C-AF50974236C7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80657" y="2054430"/>
            <a:ext cx="74220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eorgia" panose="02040502050405020303" pitchFamily="18" charset="0"/>
              </a:rPr>
              <a:t>“…</a:t>
            </a:r>
            <a:r>
              <a:rPr lang="en-GB" b="1" dirty="0">
                <a:latin typeface="Georgia" panose="02040502050405020303" pitchFamily="18" charset="0"/>
              </a:rPr>
              <a:t>he lives from day to day indulging the appetite of the </a:t>
            </a:r>
            <a:r>
              <a:rPr lang="en-GB" b="1" dirty="0" smtClean="0">
                <a:latin typeface="Georgia" panose="02040502050405020303" pitchFamily="18" charset="0"/>
              </a:rPr>
              <a:t>hour</a:t>
            </a:r>
            <a:r>
              <a:rPr lang="en-GB" dirty="0" smtClean="0">
                <a:latin typeface="Georgia" panose="02040502050405020303" pitchFamily="18" charset="0"/>
              </a:rPr>
              <a:t>…often </a:t>
            </a:r>
            <a:r>
              <a:rPr lang="en-GB" dirty="0" smtClean="0">
                <a:latin typeface="Georgia" panose="02040502050405020303" pitchFamily="18" charset="0"/>
              </a:rPr>
              <a:t>he is </a:t>
            </a:r>
            <a:r>
              <a:rPr lang="en-GB" dirty="0">
                <a:latin typeface="Georgia" panose="02040502050405020303" pitchFamily="18" charset="0"/>
              </a:rPr>
              <a:t>busy with politics, and starts to his feet and says and does whatever comes into his </a:t>
            </a:r>
            <a:r>
              <a:rPr lang="en-GB" dirty="0" smtClean="0">
                <a:latin typeface="Georgia" panose="02040502050405020303" pitchFamily="18" charset="0"/>
              </a:rPr>
              <a:t>head... </a:t>
            </a:r>
            <a:r>
              <a:rPr lang="en-GB" dirty="0">
                <a:latin typeface="Georgia" panose="02040502050405020303" pitchFamily="18" charset="0"/>
              </a:rPr>
              <a:t>His life has neither law nor order; and </a:t>
            </a:r>
            <a:r>
              <a:rPr lang="en-GB" b="1" dirty="0">
                <a:latin typeface="Georgia" panose="02040502050405020303" pitchFamily="18" charset="0"/>
              </a:rPr>
              <a:t>this distracted existence </a:t>
            </a:r>
            <a:r>
              <a:rPr lang="en-GB" dirty="0">
                <a:latin typeface="Georgia" panose="02040502050405020303" pitchFamily="18" charset="0"/>
              </a:rPr>
              <a:t>he terms joy and bliss and freedom; and so he goes </a:t>
            </a:r>
            <a:r>
              <a:rPr lang="en-GB" dirty="0" smtClean="0">
                <a:latin typeface="Georgia" panose="02040502050405020303" pitchFamily="18" charset="0"/>
              </a:rPr>
              <a:t>on</a:t>
            </a:r>
            <a:r>
              <a:rPr lang="en-GB" i="1" dirty="0" smtClean="0">
                <a:latin typeface="Georgia" panose="02040502050405020303" pitchFamily="18" charset="0"/>
              </a:rPr>
              <a:t>.”</a:t>
            </a:r>
          </a:p>
          <a:p>
            <a:endParaRPr lang="en-GB" dirty="0" smtClean="0">
              <a:latin typeface="Georgia" panose="02040502050405020303" pitchFamily="18" charset="0"/>
            </a:endParaRPr>
          </a:p>
          <a:p>
            <a:r>
              <a:rPr lang="en-GB" b="1" dirty="0" smtClean="0">
                <a:latin typeface="Georgia" panose="02040502050405020303" pitchFamily="18" charset="0"/>
              </a:rPr>
              <a:t>	--</a:t>
            </a:r>
            <a:r>
              <a:rPr lang="en-GB" dirty="0" smtClean="0">
                <a:latin typeface="Georgia" panose="02040502050405020303" pitchFamily="18" charset="0"/>
              </a:rPr>
              <a:t>Plato</a:t>
            </a:r>
            <a:endParaRPr lang="en-GB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4E8A8-A0E3-467F-858A-A5CC3787B44D}" type="datetime1">
              <a:rPr lang="en-GB" altLang="en-US" smtClean="0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CDC6C-B424-4619-AB8C-AF50974236C7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80657" y="2054430"/>
            <a:ext cx="74220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eorgia" panose="02040502050405020303" pitchFamily="18" charset="0"/>
              </a:rPr>
              <a:t>“In </a:t>
            </a:r>
            <a:r>
              <a:rPr lang="en-GB" dirty="0">
                <a:latin typeface="Georgia" panose="02040502050405020303" pitchFamily="18" charset="0"/>
              </a:rPr>
              <a:t>politics </a:t>
            </a:r>
            <a:r>
              <a:rPr lang="en-GB" b="1" dirty="0">
                <a:latin typeface="Georgia" panose="02040502050405020303" pitchFamily="18" charset="0"/>
              </a:rPr>
              <a:t>the dominant time frame is a term of office</a:t>
            </a:r>
            <a:r>
              <a:rPr lang="en-GB" dirty="0">
                <a:latin typeface="Georgia" panose="02040502050405020303" pitchFamily="18" charset="0"/>
              </a:rPr>
              <a:t>, in fashion and culture it’s a season. </a:t>
            </a:r>
            <a:r>
              <a:rPr lang="en-GB" b="1" dirty="0">
                <a:latin typeface="Georgia" panose="02040502050405020303" pitchFamily="18" charset="0"/>
              </a:rPr>
              <a:t>For corporations it’s a quarter, on the internet it’s minutes, and on the financial markets </a:t>
            </a:r>
            <a:r>
              <a:rPr lang="en-GB" b="1" dirty="0" smtClean="0">
                <a:latin typeface="Georgia" panose="02040502050405020303" pitchFamily="18" charset="0"/>
              </a:rPr>
              <a:t>[</a:t>
            </a:r>
            <a:r>
              <a:rPr lang="en-GB" b="1" dirty="0" smtClean="0">
                <a:latin typeface="Georgia" panose="02040502050405020303" pitchFamily="18" charset="0"/>
              </a:rPr>
              <a:t>it is] </a:t>
            </a:r>
            <a:r>
              <a:rPr lang="en-GB" b="1" dirty="0">
                <a:latin typeface="Georgia" panose="02040502050405020303" pitchFamily="18" charset="0"/>
              </a:rPr>
              <a:t>mere </a:t>
            </a:r>
            <a:r>
              <a:rPr lang="en-GB" b="1" dirty="0" smtClean="0">
                <a:latin typeface="Georgia" panose="02040502050405020303" pitchFamily="18" charset="0"/>
              </a:rPr>
              <a:t>milliseconds</a:t>
            </a:r>
            <a:r>
              <a:rPr lang="en-GB" i="1" dirty="0" smtClean="0">
                <a:latin typeface="Georgia" panose="02040502050405020303" pitchFamily="18" charset="0"/>
              </a:rPr>
              <a:t>.”</a:t>
            </a:r>
          </a:p>
          <a:p>
            <a:endParaRPr lang="en-GB" dirty="0" smtClean="0">
              <a:latin typeface="Georgia" panose="02040502050405020303" pitchFamily="18" charset="0"/>
            </a:endParaRPr>
          </a:p>
          <a:p>
            <a:r>
              <a:rPr lang="en-GB" b="1" dirty="0" smtClean="0">
                <a:latin typeface="Georgia" panose="02040502050405020303" pitchFamily="18" charset="0"/>
              </a:rPr>
              <a:t>	--</a:t>
            </a:r>
            <a:r>
              <a:rPr lang="en-GB" dirty="0" smtClean="0">
                <a:latin typeface="Georgia" panose="02040502050405020303" pitchFamily="18" charset="0"/>
              </a:rPr>
              <a:t>Esther Dyson</a:t>
            </a:r>
            <a:endParaRPr lang="en-GB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3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4E8A8-A0E3-467F-858A-A5CC3787B44D}" type="datetime1">
              <a:rPr lang="en-GB" altLang="en-US" smtClean="0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CDC6C-B424-4619-AB8C-AF50974236C7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98524" y="905442"/>
            <a:ext cx="807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Georgia" panose="02040502050405020303" pitchFamily="18" charset="0"/>
              </a:rPr>
              <a:t>Causes of Democratic Myopia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1225" y="1598292"/>
            <a:ext cx="742207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1. The Electoral Cycle</a:t>
            </a:r>
          </a:p>
          <a:p>
            <a:endParaRPr lang="en-GB" dirty="0" smtClean="0">
              <a:latin typeface="Georgia" panose="02040502050405020303" pitchFamily="18" charset="0"/>
            </a:endParaRPr>
          </a:p>
          <a:p>
            <a:endParaRPr lang="en-GB" dirty="0" smtClean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2. Media</a:t>
            </a:r>
          </a:p>
          <a:p>
            <a:endParaRPr lang="en-GB" dirty="0" smtClean="0">
              <a:latin typeface="Georgia" panose="02040502050405020303" pitchFamily="18" charset="0"/>
            </a:endParaRPr>
          </a:p>
          <a:p>
            <a:endParaRPr lang="en-GB" dirty="0" smtClean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3. Party Politics</a:t>
            </a:r>
          </a:p>
          <a:p>
            <a:endParaRPr lang="en-GB" dirty="0" smtClean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  <a:p>
            <a:r>
              <a:rPr lang="en-GB" dirty="0" smtClean="0">
                <a:latin typeface="Georgia" panose="02040502050405020303" pitchFamily="18" charset="0"/>
              </a:rPr>
              <a:t>4. Interests</a:t>
            </a:r>
          </a:p>
          <a:p>
            <a:endParaRPr lang="en-GB" sz="2800" dirty="0">
              <a:latin typeface="Georgia" panose="02040502050405020303" pitchFamily="18" charset="0"/>
            </a:endParaRPr>
          </a:p>
          <a:p>
            <a:endParaRPr lang="en-GB" sz="2000" dirty="0" smtClean="0">
              <a:latin typeface="Georgia" panose="02040502050405020303" pitchFamily="18" charset="0"/>
            </a:endParaRPr>
          </a:p>
          <a:p>
            <a:endParaRPr lang="en-GB" sz="2000" dirty="0">
              <a:latin typeface="Georgia" panose="02040502050405020303" pitchFamily="18" charset="0"/>
            </a:endParaRPr>
          </a:p>
          <a:p>
            <a:endParaRPr lang="en-GB" sz="2000" dirty="0" smtClean="0">
              <a:latin typeface="Georgia" panose="02040502050405020303" pitchFamily="18" charset="0"/>
            </a:endParaRPr>
          </a:p>
          <a:p>
            <a:endParaRPr lang="en-GB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615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4E8A8-A0E3-467F-858A-A5CC3787B44D}" type="datetime1">
              <a:rPr lang="en-GB" altLang="en-US" smtClean="0"/>
              <a:pPr>
                <a:defRPr/>
              </a:pPr>
              <a:t>06/06/2019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CDC6C-B424-4619-AB8C-AF50974236C7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40" y="1616592"/>
            <a:ext cx="70866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281450"/>
      </p:ext>
    </p:extLst>
  </p:cSld>
  <p:clrMapOvr>
    <a:masterClrMapping/>
  </p:clrMapOvr>
</p:sld>
</file>

<file path=ppt/theme/theme1.xml><?xml version="1.0" encoding="utf-8"?>
<a:theme xmlns:a="http://schemas.openxmlformats.org/drawingml/2006/main" name="IoD Powerpoint-Template">
  <a:themeElements>
    <a:clrScheme name="IoD Colour Palette">
      <a:dk1>
        <a:srgbClr val="357D7F"/>
      </a:dk1>
      <a:lt1>
        <a:srgbClr val="FFFFFF"/>
      </a:lt1>
      <a:dk2>
        <a:srgbClr val="0E3A4D"/>
      </a:dk2>
      <a:lt2>
        <a:srgbClr val="9CC886"/>
      </a:lt2>
      <a:accent1>
        <a:srgbClr val="6D3B60"/>
      </a:accent1>
      <a:accent2>
        <a:srgbClr val="6F8B67"/>
      </a:accent2>
      <a:accent3>
        <a:srgbClr val="BDE3ED"/>
      </a:accent3>
      <a:accent4>
        <a:srgbClr val="EDEDDB"/>
      </a:accent4>
      <a:accent5>
        <a:srgbClr val="A50014"/>
      </a:accent5>
      <a:accent6>
        <a:srgbClr val="FFE50A"/>
      </a:accent6>
      <a:hlink>
        <a:srgbClr val="2E6474"/>
      </a:hlink>
      <a:folHlink>
        <a:srgbClr val="2E647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8E8F0"/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E0AD9C7771E640803FDCD419C38A57" ma:contentTypeVersion="0" ma:contentTypeDescription="Create a new document." ma:contentTypeScope="" ma:versionID="40583f642052e81d3ce5a7989df7747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98871-B437-40BC-AB43-960F2E841E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85C5FBA-9078-4973-871E-8F2C0CE09F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B167C5-1C59-4997-80D2-1236C9F038BA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105F207E-907C-4845-A5F5-58FCA62E991B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IoD Powerpoint-Template</Template>
  <TotalTime>6714</TotalTime>
  <Words>558</Words>
  <Application>Microsoft Office PowerPoint</Application>
  <PresentationFormat>On-screen Show (4:3)</PresentationFormat>
  <Paragraphs>231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IoD Powerpoint-Template</vt:lpstr>
      <vt:lpstr>Tackling Short-Termism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Tackling Short-Termism</vt:lpstr>
    </vt:vector>
  </TitlesOfParts>
  <Company>Institute of Directors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for impactful presentations</dc:title>
  <dc:creator>Hayley Martin</dc:creator>
  <cp:lastModifiedBy>Tej Parikh</cp:lastModifiedBy>
  <cp:revision>344</cp:revision>
  <cp:lastPrinted>2019-01-14T13:48:30Z</cp:lastPrinted>
  <dcterms:created xsi:type="dcterms:W3CDTF">2016-05-19T11:19:03Z</dcterms:created>
  <dcterms:modified xsi:type="dcterms:W3CDTF">2019-06-06T13:34:03Z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Author0">
    <vt:lpwstr>Marta Pereira</vt:lpwstr>
  </property>
  <property fmtid="{D5CDD505-2E9C-101B-9397-08002B2CF9AE}" pid="3" name="ContentType">
    <vt:lpwstr>Document</vt:lpwstr>
  </property>
  <property fmtid="{D5CDD505-2E9C-101B-9397-08002B2CF9AE}" pid="4" name="Description0">
    <vt:lpwstr/>
  </property>
  <property fmtid="{D5CDD505-2E9C-101B-9397-08002B2CF9AE}" pid="5" name="KspTocInclude">
    <vt:lpwstr>0</vt:lpwstr>
  </property>
  <property fmtid="{D5CDD505-2E9C-101B-9397-08002B2CF9AE}" pid="6" name="KspTocTitle">
    <vt:lpwstr/>
  </property>
  <property fmtid="{D5CDD505-2E9C-101B-9397-08002B2CF9AE}" pid="7" name="Author0">
    <vt:lpwstr>863</vt:lpwstr>
  </property>
  <property fmtid="{D5CDD505-2E9C-101B-9397-08002B2CF9AE}" pid="8" name="KspTocHeading">
    <vt:lpwstr>IoD Powerpoint template 2015</vt:lpwstr>
  </property>
</Properties>
</file>