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69" r:id="rId3"/>
    <p:sldId id="270" r:id="rId4"/>
    <p:sldId id="271" r:id="rId5"/>
    <p:sldId id="272" r:id="rId6"/>
    <p:sldId id="273" r:id="rId7"/>
    <p:sldId id="274" r:id="rId8"/>
    <p:sldId id="285" r:id="rId9"/>
    <p:sldId id="275" r:id="rId10"/>
    <p:sldId id="284" r:id="rId11"/>
    <p:sldId id="282" r:id="rId12"/>
    <p:sldId id="260" r:id="rId13"/>
    <p:sldId id="264" r:id="rId14"/>
    <p:sldId id="262" r:id="rId15"/>
    <p:sldId id="268" r:id="rId16"/>
    <p:sldId id="267" r:id="rId17"/>
    <p:sldId id="265" r:id="rId18"/>
    <p:sldId id="266" r:id="rId19"/>
    <p:sldId id="278" r:id="rId20"/>
    <p:sldId id="279" r:id="rId21"/>
    <p:sldId id="287" r:id="rId22"/>
    <p:sldId id="281" r:id="rId23"/>
    <p:sldId id="286" r:id="rId24"/>
  </p:sldIdLst>
  <p:sldSz cx="9144000" cy="5143500" type="screen16x9"/>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86386" autoAdjust="0"/>
  </p:normalViewPr>
  <p:slideViewPr>
    <p:cSldViewPr>
      <p:cViewPr varScale="1">
        <p:scale>
          <a:sx n="124" d="100"/>
          <a:sy n="124" d="100"/>
        </p:scale>
        <p:origin x="-736" y="-112"/>
      </p:cViewPr>
      <p:guideLst>
        <p:guide orient="horz" pos="1620"/>
        <p:guide pos="2880"/>
      </p:guideLst>
    </p:cSldViewPr>
  </p:slideViewPr>
  <p:outlineViewPr>
    <p:cViewPr>
      <p:scale>
        <a:sx n="33" d="100"/>
        <a:sy n="33" d="100"/>
      </p:scale>
      <p:origin x="246" y="53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X:\&#65302;&#65294;&#22269;&#38555;&#29677;\%23&#22522;&#30990;&#36039;&#26009;&#65288;&#26085;&#26412;&#12398;&#38450;&#34907;&#12539;&#22806;&#20132;&#12539;&#23433;&#20840;&#20445;&#38556;&#25919;&#31574;&#65289;\&#36039;&#26009;&#29992;&#12464;&#12521;&#12501;&#12398;&#12487;&#12540;&#12479;&#39006;\&#38936;&#28023;&#20405;&#20837;&#12487;&#12540;&#12479;.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英!$D$1</c:f>
              <c:strCache>
                <c:ptCount val="1"/>
                <c:pt idx="0">
                  <c:v>No. of vessels identified within the territorial sea</c:v>
                </c:pt>
              </c:strCache>
            </c:strRef>
          </c:tx>
          <c:invertIfNegative val="0"/>
          <c:dLbls>
            <c:spPr>
              <a:noFill/>
              <a:ln>
                <a:noFill/>
              </a:ln>
              <a:effectLst/>
            </c:spPr>
            <c:txPr>
              <a:bodyPr/>
              <a:lstStyle/>
              <a:p>
                <a:pPr>
                  <a:defRPr lang="ja-JP" sz="700">
                    <a:solidFill>
                      <a:schemeClr val="accent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英!$A$2:$B$105</c:f>
              <c:multiLvlStrCache>
                <c:ptCount val="93"/>
                <c:lvl>
                  <c:pt idx="0">
                    <c:v>12</c:v>
                  </c:pt>
                  <c:pt idx="1">
                    <c:v>1</c:v>
                  </c:pt>
                  <c:pt idx="2">
                    <c:v>2</c:v>
                  </c:pt>
                  <c:pt idx="3">
                    <c:v>3</c:v>
                  </c:pt>
                  <c:pt idx="4">
                    <c:v>4</c:v>
                  </c:pt>
                  <c:pt idx="5">
                    <c:v>5</c:v>
                  </c:pt>
                  <c:pt idx="6">
                    <c:v>1</c:v>
                  </c:pt>
                  <c:pt idx="7">
                    <c:v>2</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pt idx="35">
                    <c:v>10</c:v>
                  </c:pt>
                  <c:pt idx="36">
                    <c:v>11</c:v>
                  </c:pt>
                  <c:pt idx="37">
                    <c:v>12</c:v>
                  </c:pt>
                  <c:pt idx="38">
                    <c:v>1</c:v>
                  </c:pt>
                  <c:pt idx="39">
                    <c:v>2</c:v>
                  </c:pt>
                  <c:pt idx="40">
                    <c:v>3</c:v>
                  </c:pt>
                  <c:pt idx="41">
                    <c:v>4</c:v>
                  </c:pt>
                  <c:pt idx="42">
                    <c:v>5</c:v>
                  </c:pt>
                  <c:pt idx="43">
                    <c:v>6</c:v>
                  </c:pt>
                  <c:pt idx="44">
                    <c:v>7</c:v>
                  </c:pt>
                  <c:pt idx="45">
                    <c:v>8</c:v>
                  </c:pt>
                  <c:pt idx="46">
                    <c:v>9</c:v>
                  </c:pt>
                  <c:pt idx="47">
                    <c:v>10</c:v>
                  </c:pt>
                  <c:pt idx="48">
                    <c:v>11</c:v>
                  </c:pt>
                  <c:pt idx="49">
                    <c:v>12</c:v>
                  </c:pt>
                  <c:pt idx="50">
                    <c:v>1</c:v>
                  </c:pt>
                  <c:pt idx="51">
                    <c:v>2</c:v>
                  </c:pt>
                  <c:pt idx="52">
                    <c:v>3</c:v>
                  </c:pt>
                  <c:pt idx="53">
                    <c:v>4</c:v>
                  </c:pt>
                  <c:pt idx="54">
                    <c:v>5</c:v>
                  </c:pt>
                  <c:pt idx="55">
                    <c:v>6</c:v>
                  </c:pt>
                  <c:pt idx="56">
                    <c:v>7</c:v>
                  </c:pt>
                  <c:pt idx="57">
                    <c:v>8</c:v>
                  </c:pt>
                  <c:pt idx="58">
                    <c:v>9</c:v>
                  </c:pt>
                  <c:pt idx="59">
                    <c:v>10</c:v>
                  </c:pt>
                  <c:pt idx="60">
                    <c:v>11</c:v>
                  </c:pt>
                  <c:pt idx="61">
                    <c:v>12</c:v>
                  </c:pt>
                  <c:pt idx="62">
                    <c:v>1</c:v>
                  </c:pt>
                  <c:pt idx="63">
                    <c:v>2</c:v>
                  </c:pt>
                  <c:pt idx="64">
                    <c:v>3</c:v>
                  </c:pt>
                  <c:pt idx="65">
                    <c:v>4</c:v>
                  </c:pt>
                  <c:pt idx="66">
                    <c:v>5</c:v>
                  </c:pt>
                  <c:pt idx="67">
                    <c:v>6</c:v>
                  </c:pt>
                  <c:pt idx="68">
                    <c:v>7</c:v>
                  </c:pt>
                  <c:pt idx="69">
                    <c:v>8</c:v>
                  </c:pt>
                  <c:pt idx="70">
                    <c:v>9</c:v>
                  </c:pt>
                  <c:pt idx="71">
                    <c:v>10</c:v>
                  </c:pt>
                  <c:pt idx="72">
                    <c:v>11</c:v>
                  </c:pt>
                  <c:pt idx="73">
                    <c:v>12</c:v>
                  </c:pt>
                  <c:pt idx="74">
                    <c:v>1</c:v>
                  </c:pt>
                  <c:pt idx="75">
                    <c:v>2</c:v>
                  </c:pt>
                  <c:pt idx="76">
                    <c:v>3</c:v>
                  </c:pt>
                  <c:pt idx="77">
                    <c:v>4</c:v>
                  </c:pt>
                  <c:pt idx="78">
                    <c:v>5</c:v>
                  </c:pt>
                  <c:pt idx="79">
                    <c:v>6</c:v>
                  </c:pt>
                  <c:pt idx="80">
                    <c:v>7</c:v>
                  </c:pt>
                  <c:pt idx="81">
                    <c:v>8</c:v>
                  </c:pt>
                  <c:pt idx="82">
                    <c:v>9</c:v>
                  </c:pt>
                  <c:pt idx="83">
                    <c:v>10</c:v>
                  </c:pt>
                  <c:pt idx="84">
                    <c:v>11</c:v>
                  </c:pt>
                  <c:pt idx="85">
                    <c:v>12</c:v>
                  </c:pt>
                  <c:pt idx="86">
                    <c:v>1</c:v>
                  </c:pt>
                  <c:pt idx="87">
                    <c:v>2</c:v>
                  </c:pt>
                  <c:pt idx="88">
                    <c:v>3</c:v>
                  </c:pt>
                  <c:pt idx="89">
                    <c:v>4</c:v>
                  </c:pt>
                  <c:pt idx="90">
                    <c:v>5</c:v>
                  </c:pt>
                  <c:pt idx="91">
                    <c:v>6</c:v>
                  </c:pt>
                  <c:pt idx="92">
                    <c:v>7</c:v>
                  </c:pt>
                </c:lvl>
                <c:lvl>
                  <c:pt idx="0">
                    <c:v>2008</c:v>
                  </c:pt>
                  <c:pt idx="1">
                    <c:v>2009</c:v>
                  </c:pt>
                  <c:pt idx="6">
                    <c:v>2010</c:v>
                  </c:pt>
                  <c:pt idx="14">
                    <c:v>2011</c:v>
                  </c:pt>
                  <c:pt idx="26">
                    <c:v>2012</c:v>
                  </c:pt>
                  <c:pt idx="38">
                    <c:v>2013</c:v>
                  </c:pt>
                  <c:pt idx="50">
                    <c:v>2014</c:v>
                  </c:pt>
                  <c:pt idx="62">
                    <c:v>2015</c:v>
                  </c:pt>
                  <c:pt idx="74">
                    <c:v>2016</c:v>
                  </c:pt>
                  <c:pt idx="86">
                    <c:v>2017</c:v>
                  </c:pt>
                </c:lvl>
              </c:multiLvlStrCache>
            </c:multiLvlStrRef>
          </c:cat>
          <c:val>
            <c:numRef>
              <c:f>英!$D$2:$D$106</c:f>
              <c:numCache>
                <c:formatCode>General</c:formatCode>
                <c:ptCount val="94"/>
                <c:pt idx="0">
                  <c:v>2.0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2.0</c:v>
                </c:pt>
                <c:pt idx="22">
                  <c:v>0.0</c:v>
                </c:pt>
                <c:pt idx="23">
                  <c:v>0.0</c:v>
                </c:pt>
                <c:pt idx="24">
                  <c:v>0.0</c:v>
                </c:pt>
                <c:pt idx="25">
                  <c:v>0.0</c:v>
                </c:pt>
                <c:pt idx="26">
                  <c:v>0.0</c:v>
                </c:pt>
                <c:pt idx="27">
                  <c:v>0.0</c:v>
                </c:pt>
                <c:pt idx="28">
                  <c:v>1.0</c:v>
                </c:pt>
                <c:pt idx="29">
                  <c:v>0.0</c:v>
                </c:pt>
                <c:pt idx="30">
                  <c:v>0.0</c:v>
                </c:pt>
                <c:pt idx="31">
                  <c:v>0.0</c:v>
                </c:pt>
                <c:pt idx="32">
                  <c:v>4.0</c:v>
                </c:pt>
                <c:pt idx="33">
                  <c:v>0.0</c:v>
                </c:pt>
                <c:pt idx="34">
                  <c:v>13.0</c:v>
                </c:pt>
                <c:pt idx="35">
                  <c:v>19.0</c:v>
                </c:pt>
                <c:pt idx="36">
                  <c:v>15.0</c:v>
                </c:pt>
                <c:pt idx="37">
                  <c:v>21.0</c:v>
                </c:pt>
                <c:pt idx="38">
                  <c:v>17.0</c:v>
                </c:pt>
                <c:pt idx="39">
                  <c:v>17.0</c:v>
                </c:pt>
                <c:pt idx="40">
                  <c:v>11.0</c:v>
                </c:pt>
                <c:pt idx="41">
                  <c:v>25.0</c:v>
                </c:pt>
                <c:pt idx="42">
                  <c:v>15.0</c:v>
                </c:pt>
                <c:pt idx="43">
                  <c:v>9.0</c:v>
                </c:pt>
                <c:pt idx="44">
                  <c:v>14.0</c:v>
                </c:pt>
                <c:pt idx="45">
                  <c:v>28.0</c:v>
                </c:pt>
                <c:pt idx="46">
                  <c:v>22.0</c:v>
                </c:pt>
                <c:pt idx="47">
                  <c:v>8.0</c:v>
                </c:pt>
                <c:pt idx="48">
                  <c:v>12.0</c:v>
                </c:pt>
                <c:pt idx="49">
                  <c:v>10.0</c:v>
                </c:pt>
                <c:pt idx="50">
                  <c:v>6.0</c:v>
                </c:pt>
                <c:pt idx="51">
                  <c:v>9.0</c:v>
                </c:pt>
                <c:pt idx="52">
                  <c:v>6.0</c:v>
                </c:pt>
                <c:pt idx="53">
                  <c:v>8.0</c:v>
                </c:pt>
                <c:pt idx="54">
                  <c:v>5.0</c:v>
                </c:pt>
                <c:pt idx="55">
                  <c:v>6.0</c:v>
                </c:pt>
                <c:pt idx="56">
                  <c:v>4.0</c:v>
                </c:pt>
                <c:pt idx="57">
                  <c:v>10.0</c:v>
                </c:pt>
                <c:pt idx="58">
                  <c:v>10.0</c:v>
                </c:pt>
                <c:pt idx="59">
                  <c:v>9.0</c:v>
                </c:pt>
                <c:pt idx="60">
                  <c:v>8.0</c:v>
                </c:pt>
                <c:pt idx="61">
                  <c:v>7.0</c:v>
                </c:pt>
                <c:pt idx="62">
                  <c:v>8.0</c:v>
                </c:pt>
                <c:pt idx="63">
                  <c:v>8.0</c:v>
                </c:pt>
                <c:pt idx="64">
                  <c:v>9.0</c:v>
                </c:pt>
                <c:pt idx="65">
                  <c:v>9.0</c:v>
                </c:pt>
                <c:pt idx="66">
                  <c:v>9.0</c:v>
                </c:pt>
                <c:pt idx="67">
                  <c:v>8.0</c:v>
                </c:pt>
                <c:pt idx="68">
                  <c:v>7.0</c:v>
                </c:pt>
                <c:pt idx="69">
                  <c:v>6.0</c:v>
                </c:pt>
                <c:pt idx="70">
                  <c:v>9.0</c:v>
                </c:pt>
                <c:pt idx="71">
                  <c:v>7.0</c:v>
                </c:pt>
                <c:pt idx="72">
                  <c:v>8.0</c:v>
                </c:pt>
                <c:pt idx="73">
                  <c:v>7.0</c:v>
                </c:pt>
                <c:pt idx="74">
                  <c:v>8.0</c:v>
                </c:pt>
                <c:pt idx="75">
                  <c:v>5.0</c:v>
                </c:pt>
                <c:pt idx="76">
                  <c:v>9.0</c:v>
                </c:pt>
                <c:pt idx="77">
                  <c:v>9.0</c:v>
                </c:pt>
                <c:pt idx="78">
                  <c:v>11.0</c:v>
                </c:pt>
                <c:pt idx="79">
                  <c:v>9.0</c:v>
                </c:pt>
                <c:pt idx="80">
                  <c:v>9.0</c:v>
                </c:pt>
                <c:pt idx="81">
                  <c:v>23.0</c:v>
                </c:pt>
                <c:pt idx="82">
                  <c:v>8.0</c:v>
                </c:pt>
                <c:pt idx="83">
                  <c:v>8.0</c:v>
                </c:pt>
                <c:pt idx="84">
                  <c:v>12.0</c:v>
                </c:pt>
                <c:pt idx="85">
                  <c:v>10.0</c:v>
                </c:pt>
                <c:pt idx="86">
                  <c:v>10.0</c:v>
                </c:pt>
                <c:pt idx="87">
                  <c:v>7.0</c:v>
                </c:pt>
                <c:pt idx="88">
                  <c:v>10.0</c:v>
                </c:pt>
                <c:pt idx="89">
                  <c:v>12.0</c:v>
                </c:pt>
                <c:pt idx="90">
                  <c:v>12.0</c:v>
                </c:pt>
                <c:pt idx="91">
                  <c:v>12.0</c:v>
                </c:pt>
                <c:pt idx="92">
                  <c:v>12.0</c:v>
                </c:pt>
                <c:pt idx="93">
                  <c:v>8.0</c:v>
                </c:pt>
              </c:numCache>
            </c:numRef>
          </c:val>
        </c:ser>
        <c:dLbls>
          <c:showLegendKey val="0"/>
          <c:showVal val="0"/>
          <c:showCatName val="0"/>
          <c:showSerName val="0"/>
          <c:showPercent val="0"/>
          <c:showBubbleSize val="0"/>
        </c:dLbls>
        <c:gapWidth val="150"/>
        <c:axId val="2138401064"/>
        <c:axId val="2138397960"/>
      </c:barChart>
      <c:lineChart>
        <c:grouping val="standard"/>
        <c:varyColors val="0"/>
        <c:ser>
          <c:idx val="0"/>
          <c:order val="0"/>
          <c:tx>
            <c:strRef>
              <c:f>英!$C$1</c:f>
              <c:strCache>
                <c:ptCount val="1"/>
                <c:pt idx="0">
                  <c:v>No. of vessels identified within the contiguous zone</c:v>
                </c:pt>
              </c:strCache>
            </c:strRef>
          </c:tx>
          <c:spPr>
            <a:ln w="19050"/>
          </c:spPr>
          <c:marker>
            <c:symbol val="none"/>
          </c:marker>
          <c:dLbls>
            <c:dLbl>
              <c:idx val="46"/>
              <c:layout>
                <c:manualLayout>
                  <c:x val="-0.0354446482517189"/>
                  <c:y val="-0.0154846357291533"/>
                </c:manualLayout>
              </c:layout>
              <c:dLblPos val="r"/>
              <c:showLegendKey val="0"/>
              <c:showVal val="1"/>
              <c:showCatName val="0"/>
              <c:showSerName val="0"/>
              <c:showPercent val="0"/>
              <c:showBubbleSize val="0"/>
              <c:extLst>
                <c:ext xmlns:c15="http://schemas.microsoft.com/office/drawing/2012/chart" uri="{CE6537A1-D6FC-4f65-9D91-7224C49458BB}"/>
              </c:extLst>
            </c:dLbl>
            <c:dLbl>
              <c:idx val="47"/>
              <c:layout>
                <c:manualLayout>
                  <c:x val="-0.0143321810777051"/>
                  <c:y val="-0.0272320632622098"/>
                </c:manualLayout>
              </c:layout>
              <c:dLblPos val="r"/>
              <c:showLegendKey val="0"/>
              <c:showVal val="1"/>
              <c:showCatName val="0"/>
              <c:showSerName val="0"/>
              <c:showPercent val="0"/>
              <c:showBubbleSize val="0"/>
              <c:extLst>
                <c:ext xmlns:c15="http://schemas.microsoft.com/office/drawing/2012/chart" uri="{CE6537A1-D6FC-4f65-9D91-7224C49458BB}"/>
              </c:extLst>
            </c:dLbl>
            <c:dLbl>
              <c:idx val="85"/>
              <c:layout>
                <c:manualLayout>
                  <c:x val="-0.0167361111111111"/>
                  <c:y val="-0.0771586302776995"/>
                </c:manualLayout>
              </c:layout>
              <c:dLblPos val="r"/>
              <c:showLegendKey val="0"/>
              <c:showVal val="1"/>
              <c:showCatName val="0"/>
              <c:showSerName val="0"/>
              <c:showPercent val="0"/>
              <c:showBubbleSize val="0"/>
              <c:extLst>
                <c:ext xmlns:c15="http://schemas.microsoft.com/office/drawing/2012/chart" uri="{CE6537A1-D6FC-4f65-9D91-7224C49458BB}"/>
              </c:extLst>
            </c:dLbl>
            <c:dLbl>
              <c:idx val="86"/>
              <c:layout>
                <c:manualLayout>
                  <c:x val="-0.0167361111111111"/>
                  <c:y val="-0.0654112027446431"/>
                </c:manualLayout>
              </c:layout>
              <c:dLblPos val="r"/>
              <c:showLegendKey val="0"/>
              <c:showVal val="1"/>
              <c:showCatName val="0"/>
              <c:showSerName val="0"/>
              <c:showPercent val="0"/>
              <c:showBubbleSize val="0"/>
              <c:extLst>
                <c:ext xmlns:c15="http://schemas.microsoft.com/office/drawing/2012/chart" uri="{CE6537A1-D6FC-4f65-9D91-7224C49458BB}"/>
              </c:extLst>
            </c:dLbl>
            <c:dLbl>
              <c:idx val="96"/>
              <c:layout>
                <c:manualLayout>
                  <c:x val="-0.018125"/>
                  <c:y val="-0.0771586302776995"/>
                </c:manualLayout>
              </c:layout>
              <c:dLblPos val="r"/>
              <c:showLegendKey val="0"/>
              <c:showVal val="1"/>
              <c:showCatName val="0"/>
              <c:showSerName val="0"/>
              <c:showPercent val="0"/>
              <c:showBubbleSize val="0"/>
              <c:extLst>
                <c:ext xmlns:c15="http://schemas.microsoft.com/office/drawing/2012/chart" uri="{CE6537A1-D6FC-4f65-9D91-7224C49458BB}"/>
              </c:extLst>
            </c:dLbl>
            <c:dLbl>
              <c:idx val="97"/>
              <c:layout>
                <c:manualLayout>
                  <c:x val="-0.018125"/>
                  <c:y val="-0.065411202744643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ja-JP" sz="700">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英!$A$2:$B$106</c:f>
              <c:multiLvlStrCache>
                <c:ptCount val="94"/>
                <c:lvl>
                  <c:pt idx="0">
                    <c:v>12</c:v>
                  </c:pt>
                  <c:pt idx="1">
                    <c:v>1</c:v>
                  </c:pt>
                  <c:pt idx="2">
                    <c:v>2</c:v>
                  </c:pt>
                  <c:pt idx="3">
                    <c:v>3</c:v>
                  </c:pt>
                  <c:pt idx="4">
                    <c:v>4</c:v>
                  </c:pt>
                  <c:pt idx="5">
                    <c:v>5</c:v>
                  </c:pt>
                  <c:pt idx="6">
                    <c:v>1</c:v>
                  </c:pt>
                  <c:pt idx="7">
                    <c:v>2</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pt idx="35">
                    <c:v>10</c:v>
                  </c:pt>
                  <c:pt idx="36">
                    <c:v>11</c:v>
                  </c:pt>
                  <c:pt idx="37">
                    <c:v>12</c:v>
                  </c:pt>
                  <c:pt idx="38">
                    <c:v>1</c:v>
                  </c:pt>
                  <c:pt idx="39">
                    <c:v>2</c:v>
                  </c:pt>
                  <c:pt idx="40">
                    <c:v>3</c:v>
                  </c:pt>
                  <c:pt idx="41">
                    <c:v>4</c:v>
                  </c:pt>
                  <c:pt idx="42">
                    <c:v>5</c:v>
                  </c:pt>
                  <c:pt idx="43">
                    <c:v>6</c:v>
                  </c:pt>
                  <c:pt idx="44">
                    <c:v>7</c:v>
                  </c:pt>
                  <c:pt idx="45">
                    <c:v>8</c:v>
                  </c:pt>
                  <c:pt idx="46">
                    <c:v>9</c:v>
                  </c:pt>
                  <c:pt idx="47">
                    <c:v>10</c:v>
                  </c:pt>
                  <c:pt idx="48">
                    <c:v>11</c:v>
                  </c:pt>
                  <c:pt idx="49">
                    <c:v>12</c:v>
                  </c:pt>
                  <c:pt idx="50">
                    <c:v>1</c:v>
                  </c:pt>
                  <c:pt idx="51">
                    <c:v>2</c:v>
                  </c:pt>
                  <c:pt idx="52">
                    <c:v>3</c:v>
                  </c:pt>
                  <c:pt idx="53">
                    <c:v>4</c:v>
                  </c:pt>
                  <c:pt idx="54">
                    <c:v>5</c:v>
                  </c:pt>
                  <c:pt idx="55">
                    <c:v>6</c:v>
                  </c:pt>
                  <c:pt idx="56">
                    <c:v>7</c:v>
                  </c:pt>
                  <c:pt idx="57">
                    <c:v>8</c:v>
                  </c:pt>
                  <c:pt idx="58">
                    <c:v>9</c:v>
                  </c:pt>
                  <c:pt idx="59">
                    <c:v>10</c:v>
                  </c:pt>
                  <c:pt idx="60">
                    <c:v>11</c:v>
                  </c:pt>
                  <c:pt idx="61">
                    <c:v>12</c:v>
                  </c:pt>
                  <c:pt idx="62">
                    <c:v>1</c:v>
                  </c:pt>
                  <c:pt idx="63">
                    <c:v>2</c:v>
                  </c:pt>
                  <c:pt idx="64">
                    <c:v>3</c:v>
                  </c:pt>
                  <c:pt idx="65">
                    <c:v>4</c:v>
                  </c:pt>
                  <c:pt idx="66">
                    <c:v>5</c:v>
                  </c:pt>
                  <c:pt idx="67">
                    <c:v>6</c:v>
                  </c:pt>
                  <c:pt idx="68">
                    <c:v>7</c:v>
                  </c:pt>
                  <c:pt idx="69">
                    <c:v>8</c:v>
                  </c:pt>
                  <c:pt idx="70">
                    <c:v>9</c:v>
                  </c:pt>
                  <c:pt idx="71">
                    <c:v>10</c:v>
                  </c:pt>
                  <c:pt idx="72">
                    <c:v>11</c:v>
                  </c:pt>
                  <c:pt idx="73">
                    <c:v>12</c:v>
                  </c:pt>
                  <c:pt idx="74">
                    <c:v>1</c:v>
                  </c:pt>
                  <c:pt idx="75">
                    <c:v>2</c:v>
                  </c:pt>
                  <c:pt idx="76">
                    <c:v>3</c:v>
                  </c:pt>
                  <c:pt idx="77">
                    <c:v>4</c:v>
                  </c:pt>
                  <c:pt idx="78">
                    <c:v>5</c:v>
                  </c:pt>
                  <c:pt idx="79">
                    <c:v>6</c:v>
                  </c:pt>
                  <c:pt idx="80">
                    <c:v>7</c:v>
                  </c:pt>
                  <c:pt idx="81">
                    <c:v>8</c:v>
                  </c:pt>
                  <c:pt idx="82">
                    <c:v>9</c:v>
                  </c:pt>
                  <c:pt idx="83">
                    <c:v>10</c:v>
                  </c:pt>
                  <c:pt idx="84">
                    <c:v>11</c:v>
                  </c:pt>
                  <c:pt idx="85">
                    <c:v>12</c:v>
                  </c:pt>
                  <c:pt idx="86">
                    <c:v>1</c:v>
                  </c:pt>
                  <c:pt idx="87">
                    <c:v>2</c:v>
                  </c:pt>
                  <c:pt idx="88">
                    <c:v>3</c:v>
                  </c:pt>
                  <c:pt idx="89">
                    <c:v>4</c:v>
                  </c:pt>
                  <c:pt idx="90">
                    <c:v>5</c:v>
                  </c:pt>
                  <c:pt idx="91">
                    <c:v>6</c:v>
                  </c:pt>
                  <c:pt idx="92">
                    <c:v>7</c:v>
                  </c:pt>
                  <c:pt idx="93">
                    <c:v>8</c:v>
                  </c:pt>
                </c:lvl>
                <c:lvl>
                  <c:pt idx="0">
                    <c:v>2008</c:v>
                  </c:pt>
                  <c:pt idx="1">
                    <c:v>2009</c:v>
                  </c:pt>
                  <c:pt idx="6">
                    <c:v>2010</c:v>
                  </c:pt>
                  <c:pt idx="14">
                    <c:v>2011</c:v>
                  </c:pt>
                  <c:pt idx="26">
                    <c:v>2012</c:v>
                  </c:pt>
                  <c:pt idx="38">
                    <c:v>2013</c:v>
                  </c:pt>
                  <c:pt idx="50">
                    <c:v>2014</c:v>
                  </c:pt>
                  <c:pt idx="62">
                    <c:v>2015</c:v>
                  </c:pt>
                  <c:pt idx="74">
                    <c:v>2016</c:v>
                  </c:pt>
                  <c:pt idx="86">
                    <c:v>2017</c:v>
                  </c:pt>
                </c:lvl>
              </c:multiLvlStrCache>
            </c:multiLvlStrRef>
          </c:cat>
          <c:val>
            <c:numRef>
              <c:f>英!$C$2:$C$106</c:f>
              <c:numCache>
                <c:formatCode>General</c:formatCode>
                <c:ptCount val="94"/>
                <c:pt idx="0">
                  <c:v>2.0</c:v>
                </c:pt>
                <c:pt idx="1">
                  <c:v>0.0</c:v>
                </c:pt>
                <c:pt idx="2">
                  <c:v>0.0</c:v>
                </c:pt>
                <c:pt idx="3">
                  <c:v>0.0</c:v>
                </c:pt>
                <c:pt idx="4">
                  <c:v>0.0</c:v>
                </c:pt>
                <c:pt idx="5">
                  <c:v>0.0</c:v>
                </c:pt>
                <c:pt idx="6">
                  <c:v>0.0</c:v>
                </c:pt>
                <c:pt idx="7">
                  <c:v>0.0</c:v>
                </c:pt>
                <c:pt idx="8">
                  <c:v>0.0</c:v>
                </c:pt>
                <c:pt idx="9">
                  <c:v>0.0</c:v>
                </c:pt>
                <c:pt idx="10">
                  <c:v>24.0</c:v>
                </c:pt>
                <c:pt idx="11">
                  <c:v>14.0</c:v>
                </c:pt>
                <c:pt idx="12">
                  <c:v>8.0</c:v>
                </c:pt>
                <c:pt idx="13">
                  <c:v>0.0</c:v>
                </c:pt>
                <c:pt idx="14">
                  <c:v>1.0</c:v>
                </c:pt>
                <c:pt idx="15">
                  <c:v>0.0</c:v>
                </c:pt>
                <c:pt idx="16">
                  <c:v>3.0</c:v>
                </c:pt>
                <c:pt idx="17">
                  <c:v>0.0</c:v>
                </c:pt>
                <c:pt idx="18">
                  <c:v>0.0</c:v>
                </c:pt>
                <c:pt idx="19">
                  <c:v>0.0</c:v>
                </c:pt>
                <c:pt idx="20">
                  <c:v>2.0</c:v>
                </c:pt>
                <c:pt idx="21">
                  <c:v>2.0</c:v>
                </c:pt>
                <c:pt idx="22">
                  <c:v>2.0</c:v>
                </c:pt>
                <c:pt idx="23">
                  <c:v>2.0</c:v>
                </c:pt>
                <c:pt idx="24">
                  <c:v>0.0</c:v>
                </c:pt>
                <c:pt idx="25">
                  <c:v>0.0</c:v>
                </c:pt>
                <c:pt idx="26">
                  <c:v>1.0</c:v>
                </c:pt>
                <c:pt idx="27">
                  <c:v>2.0</c:v>
                </c:pt>
                <c:pt idx="28">
                  <c:v>2.0</c:v>
                </c:pt>
                <c:pt idx="29">
                  <c:v>2.0</c:v>
                </c:pt>
                <c:pt idx="30">
                  <c:v>4.0</c:v>
                </c:pt>
                <c:pt idx="31">
                  <c:v>1.0</c:v>
                </c:pt>
                <c:pt idx="32">
                  <c:v>7.0</c:v>
                </c:pt>
                <c:pt idx="33">
                  <c:v>2.0</c:v>
                </c:pt>
                <c:pt idx="34">
                  <c:v>81.0</c:v>
                </c:pt>
                <c:pt idx="35">
                  <c:v>122.0</c:v>
                </c:pt>
                <c:pt idx="36">
                  <c:v>124.0</c:v>
                </c:pt>
                <c:pt idx="37">
                  <c:v>80.0</c:v>
                </c:pt>
                <c:pt idx="38">
                  <c:v>57.0</c:v>
                </c:pt>
                <c:pt idx="39">
                  <c:v>49.0</c:v>
                </c:pt>
                <c:pt idx="40">
                  <c:v>69.0</c:v>
                </c:pt>
                <c:pt idx="41">
                  <c:v>86.0</c:v>
                </c:pt>
                <c:pt idx="42">
                  <c:v>104.0</c:v>
                </c:pt>
                <c:pt idx="43">
                  <c:v>71.0</c:v>
                </c:pt>
                <c:pt idx="44">
                  <c:v>88.0</c:v>
                </c:pt>
                <c:pt idx="45">
                  <c:v>88.0</c:v>
                </c:pt>
                <c:pt idx="46">
                  <c:v>77.0</c:v>
                </c:pt>
                <c:pt idx="47">
                  <c:v>26.0</c:v>
                </c:pt>
                <c:pt idx="48">
                  <c:v>53.0</c:v>
                </c:pt>
                <c:pt idx="49">
                  <c:v>51.0</c:v>
                </c:pt>
                <c:pt idx="50">
                  <c:v>72.0</c:v>
                </c:pt>
                <c:pt idx="51">
                  <c:v>36.0</c:v>
                </c:pt>
                <c:pt idx="52">
                  <c:v>68.0</c:v>
                </c:pt>
                <c:pt idx="53">
                  <c:v>84.0</c:v>
                </c:pt>
                <c:pt idx="54">
                  <c:v>49.0</c:v>
                </c:pt>
                <c:pt idx="55">
                  <c:v>42.0</c:v>
                </c:pt>
                <c:pt idx="56">
                  <c:v>59.0</c:v>
                </c:pt>
                <c:pt idx="57">
                  <c:v>89.0</c:v>
                </c:pt>
                <c:pt idx="58">
                  <c:v>110.0</c:v>
                </c:pt>
                <c:pt idx="59">
                  <c:v>48.0</c:v>
                </c:pt>
                <c:pt idx="60">
                  <c:v>42.0</c:v>
                </c:pt>
                <c:pt idx="61">
                  <c:v>30.0</c:v>
                </c:pt>
                <c:pt idx="62">
                  <c:v>32.0</c:v>
                </c:pt>
                <c:pt idx="63">
                  <c:v>68.0</c:v>
                </c:pt>
                <c:pt idx="64">
                  <c:v>57.0</c:v>
                </c:pt>
                <c:pt idx="65">
                  <c:v>66.0</c:v>
                </c:pt>
                <c:pt idx="66">
                  <c:v>84.0</c:v>
                </c:pt>
                <c:pt idx="67">
                  <c:v>77.0</c:v>
                </c:pt>
                <c:pt idx="68">
                  <c:v>40.0</c:v>
                </c:pt>
                <c:pt idx="69">
                  <c:v>54.0</c:v>
                </c:pt>
                <c:pt idx="70">
                  <c:v>81.0</c:v>
                </c:pt>
                <c:pt idx="71">
                  <c:v>52.0</c:v>
                </c:pt>
                <c:pt idx="72">
                  <c:v>56.0</c:v>
                </c:pt>
                <c:pt idx="73">
                  <c:v>42.0</c:v>
                </c:pt>
                <c:pt idx="74">
                  <c:v>34.0</c:v>
                </c:pt>
                <c:pt idx="75">
                  <c:v>21.0</c:v>
                </c:pt>
                <c:pt idx="76">
                  <c:v>56.0</c:v>
                </c:pt>
                <c:pt idx="77">
                  <c:v>82.0</c:v>
                </c:pt>
                <c:pt idx="78">
                  <c:v>97.0</c:v>
                </c:pt>
                <c:pt idx="79">
                  <c:v>82.0</c:v>
                </c:pt>
                <c:pt idx="80">
                  <c:v>59.0</c:v>
                </c:pt>
                <c:pt idx="81">
                  <c:v>147.0</c:v>
                </c:pt>
                <c:pt idx="82">
                  <c:v>54.0</c:v>
                </c:pt>
                <c:pt idx="83">
                  <c:v>29.0</c:v>
                </c:pt>
                <c:pt idx="84">
                  <c:v>56.0</c:v>
                </c:pt>
                <c:pt idx="85">
                  <c:v>35.0</c:v>
                </c:pt>
                <c:pt idx="86">
                  <c:v>37.0</c:v>
                </c:pt>
                <c:pt idx="87">
                  <c:v>49.0</c:v>
                </c:pt>
                <c:pt idx="88">
                  <c:v>47.0</c:v>
                </c:pt>
                <c:pt idx="89">
                  <c:v>82.0</c:v>
                </c:pt>
                <c:pt idx="90">
                  <c:v>94.0</c:v>
                </c:pt>
                <c:pt idx="91">
                  <c:v>60.0</c:v>
                </c:pt>
                <c:pt idx="92">
                  <c:v>98.0</c:v>
                </c:pt>
                <c:pt idx="93">
                  <c:v>58.0</c:v>
                </c:pt>
              </c:numCache>
            </c:numRef>
          </c:val>
          <c:smooth val="0"/>
        </c:ser>
        <c:dLbls>
          <c:showLegendKey val="0"/>
          <c:showVal val="0"/>
          <c:showCatName val="0"/>
          <c:showSerName val="0"/>
          <c:showPercent val="0"/>
          <c:showBubbleSize val="0"/>
        </c:dLbls>
        <c:marker val="1"/>
        <c:smooth val="0"/>
        <c:axId val="2138414872"/>
        <c:axId val="2138394584"/>
      </c:lineChart>
      <c:catAx>
        <c:axId val="2138414872"/>
        <c:scaling>
          <c:orientation val="minMax"/>
        </c:scaling>
        <c:delete val="0"/>
        <c:axPos val="b"/>
        <c:numFmt formatCode="General" sourceLinked="0"/>
        <c:majorTickMark val="out"/>
        <c:minorTickMark val="none"/>
        <c:tickLblPos val="nextTo"/>
        <c:spPr>
          <a:ln>
            <a:noFill/>
          </a:ln>
        </c:spPr>
        <c:txPr>
          <a:bodyPr/>
          <a:lstStyle/>
          <a:p>
            <a:pPr>
              <a:defRPr lang="ja-JP" sz="1050"/>
            </a:pPr>
            <a:endParaRPr lang="en-US"/>
          </a:p>
        </c:txPr>
        <c:crossAx val="2138394584"/>
        <c:crosses val="autoZero"/>
        <c:auto val="1"/>
        <c:lblAlgn val="ctr"/>
        <c:lblOffset val="100"/>
        <c:tickLblSkip val="1"/>
        <c:noMultiLvlLbl val="0"/>
      </c:catAx>
      <c:valAx>
        <c:axId val="2138394584"/>
        <c:scaling>
          <c:orientation val="minMax"/>
        </c:scaling>
        <c:delete val="0"/>
        <c:axPos val="l"/>
        <c:majorGridlines/>
        <c:numFmt formatCode="General" sourceLinked="1"/>
        <c:majorTickMark val="out"/>
        <c:minorTickMark val="none"/>
        <c:tickLblPos val="nextTo"/>
        <c:txPr>
          <a:bodyPr/>
          <a:lstStyle/>
          <a:p>
            <a:pPr>
              <a:defRPr lang="ja-JP" sz="1200" b="1">
                <a:solidFill>
                  <a:schemeClr val="accent1"/>
                </a:solidFill>
              </a:defRPr>
            </a:pPr>
            <a:endParaRPr lang="en-US"/>
          </a:p>
        </c:txPr>
        <c:crossAx val="2138414872"/>
        <c:crosses val="autoZero"/>
        <c:crossBetween val="between"/>
      </c:valAx>
      <c:valAx>
        <c:axId val="2138397960"/>
        <c:scaling>
          <c:orientation val="minMax"/>
          <c:max val="40.0"/>
        </c:scaling>
        <c:delete val="0"/>
        <c:axPos val="r"/>
        <c:numFmt formatCode="General" sourceLinked="1"/>
        <c:majorTickMark val="out"/>
        <c:minorTickMark val="none"/>
        <c:tickLblPos val="nextTo"/>
        <c:txPr>
          <a:bodyPr/>
          <a:lstStyle/>
          <a:p>
            <a:pPr>
              <a:defRPr lang="ja-JP" sz="1200" b="1">
                <a:solidFill>
                  <a:schemeClr val="accent2"/>
                </a:solidFill>
              </a:defRPr>
            </a:pPr>
            <a:endParaRPr lang="en-US"/>
          </a:p>
        </c:txPr>
        <c:crossAx val="2138401064"/>
        <c:crosses val="max"/>
        <c:crossBetween val="between"/>
      </c:valAx>
      <c:catAx>
        <c:axId val="2138401064"/>
        <c:scaling>
          <c:orientation val="minMax"/>
        </c:scaling>
        <c:delete val="1"/>
        <c:axPos val="b"/>
        <c:numFmt formatCode="General" sourceLinked="1"/>
        <c:majorTickMark val="out"/>
        <c:minorTickMark val="none"/>
        <c:tickLblPos val="nextTo"/>
        <c:crossAx val="2138397960"/>
        <c:crosses val="autoZero"/>
        <c:auto val="1"/>
        <c:lblAlgn val="ctr"/>
        <c:lblOffset val="100"/>
        <c:noMultiLvlLbl val="0"/>
      </c:catAx>
      <c:spPr>
        <a:solidFill>
          <a:schemeClr val="accent1">
            <a:lumMod val="20000"/>
            <a:lumOff val="80000"/>
          </a:schemeClr>
        </a:solidFill>
      </c:spPr>
    </c:plotArea>
    <c:legend>
      <c:legendPos val="l"/>
      <c:legendEntry>
        <c:idx val="0"/>
        <c:txPr>
          <a:bodyPr/>
          <a:lstStyle/>
          <a:p>
            <a:pPr>
              <a:defRPr sz="1800" b="1"/>
            </a:pPr>
            <a:endParaRPr lang="en-US"/>
          </a:p>
        </c:txPr>
      </c:legendEntry>
      <c:legendEntry>
        <c:idx val="1"/>
        <c:txPr>
          <a:bodyPr/>
          <a:lstStyle/>
          <a:p>
            <a:pPr>
              <a:defRPr sz="1800" b="1"/>
            </a:pPr>
            <a:endParaRPr lang="en-US"/>
          </a:p>
        </c:txPr>
      </c:legendEntry>
      <c:layout>
        <c:manualLayout>
          <c:xMode val="edge"/>
          <c:yMode val="edge"/>
          <c:x val="0.123148184601925"/>
          <c:y val="0.0429550762099604"/>
          <c:w val="0.629215223097113"/>
          <c:h val="0.115110070700622"/>
        </c:manualLayout>
      </c:layout>
      <c:overlay val="1"/>
      <c:txPr>
        <a:bodyPr/>
        <a:lstStyle/>
        <a:p>
          <a:pPr>
            <a:defRPr lang="ja-JP" sz="1800" b="1"/>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0.09838</cdr:x>
      <cdr:y>0.0265</cdr:y>
    </cdr:from>
    <cdr:to>
      <cdr:x>0.14563</cdr:x>
      <cdr:y>0.94235</cdr:y>
    </cdr:to>
    <cdr:sp macro="" textlink="">
      <cdr:nvSpPr>
        <cdr:cNvPr id="3" name="小波 2"/>
        <cdr:cNvSpPr/>
      </cdr:nvSpPr>
      <cdr:spPr>
        <a:xfrm xmlns:a="http://schemas.openxmlformats.org/drawingml/2006/main" rot="5400000">
          <a:off x="-902898" y="1919296"/>
          <a:ext cx="4037024" cy="432054"/>
        </a:xfrm>
        <a:prstGeom xmlns:a="http://schemas.openxmlformats.org/drawingml/2006/main" prst="doubleWave">
          <a:avLst>
            <a:gd name="adj1" fmla="val 12500"/>
            <a:gd name="adj2" fmla="val 0"/>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B84EB0C-8B01-41FE-9ABD-D85AE5EAF770}" type="datetimeFigureOut">
              <a:rPr kumimoji="1" lang="ja-JP" altLang="en-US" smtClean="0"/>
              <a:pPr/>
              <a:t>15/01/19</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BDA7D84-6F93-4CEB-8698-DC413ADA6FA4}" type="slidenum">
              <a:rPr kumimoji="1" lang="ja-JP" altLang="en-US" smtClean="0"/>
              <a:pPr/>
              <a:t>‹#›</a:t>
            </a:fld>
            <a:endParaRPr kumimoji="1" lang="ja-JP" altLang="en-US"/>
          </a:p>
        </p:txBody>
      </p:sp>
    </p:spTree>
    <p:extLst>
      <p:ext uri="{BB962C8B-B14F-4D97-AF65-F5344CB8AC3E}">
        <p14:creationId xmlns:p14="http://schemas.microsoft.com/office/powerpoint/2010/main" val="23750245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Updated</a:t>
            </a:r>
            <a:r>
              <a:rPr kumimoji="1" lang="ja-JP" altLang="en-US" dirty="0" smtClean="0"/>
              <a:t>　</a:t>
            </a:r>
            <a:r>
              <a:rPr kumimoji="1" lang="en-US" altLang="ja-JP" dirty="0" smtClean="0"/>
              <a:t>14 Sep</a:t>
            </a:r>
            <a:endParaRPr kumimoji="1" lang="ja-JP" altLang="en-US" smtClean="0"/>
          </a:p>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499EFAE-4903-464E-9C33-E57460DDF9F1}" type="slidenum">
              <a:rPr lang="en-US" altLang="ja-JP" smtClean="0"/>
              <a:pPr>
                <a:defRPr/>
              </a:pPr>
              <a:t>12</a:t>
            </a:fld>
            <a:endParaRPr lang="en-US" altLang="ja-JP"/>
          </a:p>
        </p:txBody>
      </p:sp>
    </p:spTree>
    <p:extLst>
      <p:ext uri="{BB962C8B-B14F-4D97-AF65-F5344CB8AC3E}">
        <p14:creationId xmlns:p14="http://schemas.microsoft.com/office/powerpoint/2010/main" val="359542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66A59AE-4C43-4447-863D-8C1316EF2177}" type="slidenum">
              <a:rPr lang="en-US" altLang="ja-JP" smtClean="0"/>
              <a:pPr>
                <a:defRPr/>
              </a:pPr>
              <a:t>13</a:t>
            </a:fld>
            <a:endParaRPr lang="en-US" altLang="ja-JP" dirty="0"/>
          </a:p>
        </p:txBody>
      </p:sp>
    </p:spTree>
    <p:extLst>
      <p:ext uri="{BB962C8B-B14F-4D97-AF65-F5344CB8AC3E}">
        <p14:creationId xmlns:p14="http://schemas.microsoft.com/office/powerpoint/2010/main" val="29664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A5C282-35EE-44AC-817D-826EF3172355}" type="slidenum">
              <a:rPr kumimoji="1" lang="ja-JP" altLang="en-US" smtClean="0"/>
              <a:pPr/>
              <a:t>14</a:t>
            </a:fld>
            <a:endParaRPr kumimoji="1" lang="ja-JP" altLang="en-US"/>
          </a:p>
        </p:txBody>
      </p:sp>
    </p:spTree>
    <p:extLst>
      <p:ext uri="{BB962C8B-B14F-4D97-AF65-F5344CB8AC3E}">
        <p14:creationId xmlns:p14="http://schemas.microsoft.com/office/powerpoint/2010/main" val="358918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466A59AE-4C43-4447-863D-8C1316EF2177}" type="slidenum">
              <a:rPr lang="en-US" altLang="ja-JP" smtClean="0"/>
              <a:pPr>
                <a:defRPr/>
              </a:pPr>
              <a:t>17</a:t>
            </a:fld>
            <a:endParaRPr lang="en-US" altLang="ja-JP" dirty="0"/>
          </a:p>
        </p:txBody>
      </p:sp>
    </p:spTree>
    <p:extLst>
      <p:ext uri="{BB962C8B-B14F-4D97-AF65-F5344CB8AC3E}">
        <p14:creationId xmlns:p14="http://schemas.microsoft.com/office/powerpoint/2010/main" val="270350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407735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49043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79"/>
            <a:ext cx="2057400" cy="4388644"/>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05979"/>
            <a:ext cx="6019800" cy="4388644"/>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72373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63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65408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57598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16917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2893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100583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175238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175181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AAA3D65-2153-47C8-BC97-06A8404E0FC8}" type="datetimeFigureOut">
              <a:rPr kumimoji="1" lang="ja-JP" altLang="en-US" smtClean="0"/>
              <a:pPr/>
              <a:t>15/01/19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0777690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AA3D65-2153-47C8-BC97-06A8404E0FC8}" type="datetimeFigureOut">
              <a:rPr kumimoji="1" lang="ja-JP" altLang="en-US" smtClean="0"/>
              <a:pPr/>
              <a:t>15/01/19</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C5D107-8EBA-4040-8772-177E57A45CEF}" type="slidenum">
              <a:rPr kumimoji="1" lang="ja-JP" altLang="en-US" smtClean="0"/>
              <a:pPr/>
              <a:t>‹#›</a:t>
            </a:fld>
            <a:endParaRPr kumimoji="1" lang="ja-JP" altLang="en-US"/>
          </a:p>
        </p:txBody>
      </p:sp>
    </p:spTree>
    <p:extLst>
      <p:ext uri="{BB962C8B-B14F-4D97-AF65-F5344CB8AC3E}">
        <p14:creationId xmlns:p14="http://schemas.microsoft.com/office/powerpoint/2010/main" val="339166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789552"/>
            <a:ext cx="8229600" cy="1566174"/>
          </a:xfrm>
        </p:spPr>
        <p:txBody>
          <a:bodyPr>
            <a:normAutofit/>
          </a:bodyPr>
          <a:lstStyle/>
          <a:p>
            <a:r>
              <a:rPr lang="en-US" altLang="ja-JP" sz="5400" b="1" dirty="0" smtClean="0"/>
              <a:t>Japan’s</a:t>
            </a:r>
            <a:r>
              <a:rPr lang="ja-JP" altLang="en-US" sz="5400" b="1" dirty="0"/>
              <a:t> </a:t>
            </a:r>
            <a:r>
              <a:rPr lang="en-US" altLang="ja-JP" sz="5400" b="1" dirty="0" smtClean="0"/>
              <a:t>view of the world</a:t>
            </a:r>
            <a:endParaRPr kumimoji="1" lang="ja-JP" altLang="en-US" sz="5400" dirty="0"/>
          </a:p>
        </p:txBody>
      </p:sp>
      <p:sp>
        <p:nvSpPr>
          <p:cNvPr id="4" name="テキスト ボックス 3"/>
          <p:cNvSpPr txBox="1"/>
          <p:nvPr/>
        </p:nvSpPr>
        <p:spPr>
          <a:xfrm>
            <a:off x="103207" y="3032760"/>
            <a:ext cx="8928992" cy="16312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3600" dirty="0" smtClean="0"/>
              <a:t>Koji Tsuruoka</a:t>
            </a:r>
          </a:p>
          <a:p>
            <a:pPr algn="ctr"/>
            <a:endParaRPr lang="en-US" altLang="ja-JP" sz="1600" dirty="0" smtClean="0"/>
          </a:p>
          <a:p>
            <a:pPr algn="ctr"/>
            <a:r>
              <a:rPr lang="en-US" altLang="ja-JP" sz="2400" dirty="0" smtClean="0"/>
              <a:t>Ambassador </a:t>
            </a:r>
            <a:r>
              <a:rPr lang="en-US" altLang="ja-JP" sz="2400" dirty="0"/>
              <a:t>Extraordinary and Plenipotentiary</a:t>
            </a:r>
            <a:br>
              <a:rPr lang="en-US" altLang="ja-JP" sz="2400" dirty="0"/>
            </a:br>
            <a:r>
              <a:rPr lang="en-US" altLang="ja-JP" sz="2400" dirty="0"/>
              <a:t>Embassy of Japan in the United Kingdom</a:t>
            </a:r>
          </a:p>
        </p:txBody>
      </p:sp>
    </p:spTree>
    <p:extLst>
      <p:ext uri="{BB962C8B-B14F-4D97-AF65-F5344CB8AC3E}">
        <p14:creationId xmlns:p14="http://schemas.microsoft.com/office/powerpoint/2010/main" val="27892241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51470"/>
            <a:ext cx="8517632" cy="857250"/>
          </a:xfrm>
        </p:spPr>
        <p:txBody>
          <a:bodyPr>
            <a:noAutofit/>
          </a:bodyPr>
          <a:lstStyle/>
          <a:p>
            <a:pPr algn="l"/>
            <a:r>
              <a:rPr lang="en-US" altLang="ja-JP" sz="3400" b="1" dirty="0" smtClean="0"/>
              <a:t>Top 15 Recipients of Japan’s Yen Loans  </a:t>
            </a:r>
            <a:br>
              <a:rPr lang="en-US" altLang="ja-JP" sz="3400" b="1" dirty="0" smtClean="0"/>
            </a:br>
            <a:r>
              <a:rPr lang="en-US" altLang="ja-JP" sz="3400" b="1" dirty="0" smtClean="0"/>
              <a:t>1966-2015</a:t>
            </a:r>
            <a:endParaRPr kumimoji="1" lang="ja-JP" altLang="en-US" sz="34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09778016"/>
              </p:ext>
            </p:extLst>
          </p:nvPr>
        </p:nvGraphicFramePr>
        <p:xfrm>
          <a:off x="179512" y="1028224"/>
          <a:ext cx="4176464" cy="3847782"/>
        </p:xfrm>
        <a:graphic>
          <a:graphicData uri="http://schemas.openxmlformats.org/drawingml/2006/table">
            <a:tbl>
              <a:tblPr firstRow="1" bandRow="1">
                <a:tableStyleId>{5940675A-B579-460E-94D1-54222C63F5DA}</a:tableStyleId>
              </a:tblPr>
              <a:tblGrid>
                <a:gridCol w="423380"/>
                <a:gridCol w="2255861"/>
                <a:gridCol w="1497223"/>
              </a:tblGrid>
              <a:tr h="516380">
                <a:tc>
                  <a:txBody>
                    <a:bodyPr/>
                    <a:lstStyle/>
                    <a:p>
                      <a:endParaRPr kumimoji="1" lang="ja-JP" altLang="en-US" sz="1800" dirty="0"/>
                    </a:p>
                  </a:txBody>
                  <a:tcPr marT="34290" marB="34290">
                    <a:solidFill>
                      <a:schemeClr val="accent5">
                        <a:lumMod val="20000"/>
                        <a:lumOff val="80000"/>
                      </a:schemeClr>
                    </a:solidFill>
                  </a:tcPr>
                </a:tc>
                <a:tc>
                  <a:txBody>
                    <a:bodyPr/>
                    <a:lstStyle/>
                    <a:p>
                      <a:pPr algn="ctr"/>
                      <a:r>
                        <a:rPr kumimoji="1" lang="en-US" altLang="ja-JP" sz="1800" dirty="0" smtClean="0"/>
                        <a:t>Recipient</a:t>
                      </a:r>
                      <a:endParaRPr kumimoji="1" lang="ja-JP" altLang="en-US" sz="1800" dirty="0"/>
                    </a:p>
                  </a:txBody>
                  <a:tcPr marT="34290" marB="34290">
                    <a:solidFill>
                      <a:schemeClr val="accent5">
                        <a:lumMod val="20000"/>
                        <a:lumOff val="80000"/>
                      </a:schemeClr>
                    </a:solidFill>
                  </a:tcPr>
                </a:tc>
                <a:tc>
                  <a:txBody>
                    <a:bodyPr/>
                    <a:lstStyle/>
                    <a:p>
                      <a:pPr algn="ctr"/>
                      <a:r>
                        <a:rPr kumimoji="1" lang="en-US" altLang="ja-JP" sz="1800" dirty="0" smtClean="0"/>
                        <a:t>Total</a:t>
                      </a:r>
                      <a:endParaRPr kumimoji="1" lang="ja-JP" altLang="en-US" sz="1800" dirty="0"/>
                    </a:p>
                  </a:txBody>
                  <a:tcPr marT="34290" marB="34290">
                    <a:solidFill>
                      <a:schemeClr val="accent5">
                        <a:lumMod val="20000"/>
                        <a:lumOff val="80000"/>
                      </a:schemeClr>
                    </a:solidFill>
                  </a:tcPr>
                </a:tc>
              </a:tr>
              <a:tr h="622934">
                <a:tc>
                  <a:txBody>
                    <a:bodyPr/>
                    <a:lstStyle/>
                    <a:p>
                      <a:pPr algn="ctr" rtl="0" fontAlgn="ctr"/>
                      <a:r>
                        <a:rPr lang="en-US" altLang="ja-JP" sz="1800" b="0" i="0" u="none" strike="noStrike" dirty="0">
                          <a:solidFill>
                            <a:srgbClr val="000000"/>
                          </a:solidFill>
                          <a:effectLst/>
                          <a:latin typeface="Arial"/>
                        </a:rPr>
                        <a:t>1</a:t>
                      </a:r>
                    </a:p>
                  </a:txBody>
                  <a:tcPr marL="9525" marR="9525" marT="7144" marB="0" anchor="ctr"/>
                </a:tc>
                <a:tc>
                  <a:txBody>
                    <a:bodyPr/>
                    <a:lstStyle/>
                    <a:p>
                      <a:pPr algn="l" rtl="0" fontAlgn="ctr"/>
                      <a:r>
                        <a:rPr lang="en-US" sz="1800" b="0" i="0" u="none" strike="noStrike" dirty="0">
                          <a:solidFill>
                            <a:srgbClr val="000000"/>
                          </a:solidFill>
                          <a:effectLst/>
                          <a:latin typeface="Arial"/>
                        </a:rPr>
                        <a:t>India</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32.9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a:solidFill>
                            <a:srgbClr val="000000"/>
                          </a:solidFill>
                          <a:effectLst/>
                          <a:latin typeface="Arial"/>
                        </a:rPr>
                        <a:t>2</a:t>
                      </a:r>
                    </a:p>
                  </a:txBody>
                  <a:tcPr marL="9525" marR="9525" marT="7144" marB="0" anchor="ctr"/>
                </a:tc>
                <a:tc>
                  <a:txBody>
                    <a:bodyPr/>
                    <a:lstStyle/>
                    <a:p>
                      <a:pPr algn="l" rtl="0" fontAlgn="ctr"/>
                      <a:r>
                        <a:rPr lang="en-US" sz="1800" b="0" i="0" u="none" strike="noStrike" dirty="0">
                          <a:solidFill>
                            <a:srgbClr val="000000"/>
                          </a:solidFill>
                          <a:effectLst/>
                          <a:latin typeface="Arial"/>
                        </a:rPr>
                        <a:t>Indonesia</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32.4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a:solidFill>
                            <a:srgbClr val="000000"/>
                          </a:solidFill>
                          <a:effectLst/>
                          <a:latin typeface="Arial"/>
                        </a:rPr>
                        <a:t>3</a:t>
                      </a:r>
                    </a:p>
                  </a:txBody>
                  <a:tcPr marL="9525" marR="9525" marT="7144" marB="0" anchor="ctr"/>
                </a:tc>
                <a:tc>
                  <a:txBody>
                    <a:bodyPr/>
                    <a:lstStyle/>
                    <a:p>
                      <a:pPr algn="l" rtl="0" fontAlgn="ctr"/>
                      <a:r>
                        <a:rPr lang="en-US" sz="1800" b="0" i="0" u="none" strike="noStrike" dirty="0">
                          <a:solidFill>
                            <a:srgbClr val="000000"/>
                          </a:solidFill>
                          <a:effectLst/>
                          <a:latin typeface="Arial"/>
                        </a:rPr>
                        <a:t>China</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22.1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dirty="0">
                          <a:solidFill>
                            <a:srgbClr val="000000"/>
                          </a:solidFill>
                          <a:effectLst/>
                          <a:latin typeface="Arial"/>
                        </a:rPr>
                        <a:t>4</a:t>
                      </a:r>
                    </a:p>
                  </a:txBody>
                  <a:tcPr marL="9525" marR="9525" marT="7144" marB="0" anchor="ctr"/>
                </a:tc>
                <a:tc>
                  <a:txBody>
                    <a:bodyPr/>
                    <a:lstStyle/>
                    <a:p>
                      <a:pPr algn="l" rtl="0" fontAlgn="ctr"/>
                      <a:r>
                        <a:rPr lang="en-US" sz="1800" b="0" i="0" u="none" strike="noStrike" dirty="0">
                          <a:solidFill>
                            <a:srgbClr val="000000"/>
                          </a:solidFill>
                          <a:effectLst/>
                          <a:latin typeface="Arial"/>
                        </a:rPr>
                        <a:t>Philippines</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18.1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a:solidFill>
                            <a:srgbClr val="000000"/>
                          </a:solidFill>
                          <a:effectLst/>
                          <a:latin typeface="Arial"/>
                        </a:rPr>
                        <a:t>5</a:t>
                      </a:r>
                    </a:p>
                  </a:txBody>
                  <a:tcPr marL="9525" marR="9525" marT="7144" marB="0" anchor="ctr"/>
                </a:tc>
                <a:tc>
                  <a:txBody>
                    <a:bodyPr/>
                    <a:lstStyle/>
                    <a:p>
                      <a:pPr algn="l" rtl="0" fontAlgn="ctr"/>
                      <a:r>
                        <a:rPr lang="en-US" sz="1800" b="0" i="0" u="none" strike="noStrike" dirty="0">
                          <a:solidFill>
                            <a:srgbClr val="000000"/>
                          </a:solidFill>
                          <a:effectLst/>
                          <a:latin typeface="Arial"/>
                        </a:rPr>
                        <a:t>Viet Nam</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17.1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a:solidFill>
                            <a:srgbClr val="000000"/>
                          </a:solidFill>
                          <a:effectLst/>
                          <a:latin typeface="Arial"/>
                        </a:rPr>
                        <a:t>6</a:t>
                      </a:r>
                    </a:p>
                  </a:txBody>
                  <a:tcPr marL="9525" marR="9525" marT="7144" marB="0" anchor="ctr"/>
                </a:tc>
                <a:tc>
                  <a:txBody>
                    <a:bodyPr/>
                    <a:lstStyle/>
                    <a:p>
                      <a:pPr algn="l" rtl="0" fontAlgn="ctr"/>
                      <a:r>
                        <a:rPr lang="en-US" sz="1800" b="0" i="0" u="none" strike="noStrike" dirty="0">
                          <a:solidFill>
                            <a:srgbClr val="000000"/>
                          </a:solidFill>
                          <a:effectLst/>
                          <a:latin typeface="Arial"/>
                        </a:rPr>
                        <a:t>Thailand</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14.9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dirty="0">
                          <a:solidFill>
                            <a:srgbClr val="000000"/>
                          </a:solidFill>
                          <a:effectLst/>
                          <a:latin typeface="Arial"/>
                        </a:rPr>
                        <a:t>7</a:t>
                      </a:r>
                    </a:p>
                  </a:txBody>
                  <a:tcPr marL="9525" marR="9525" marT="7144" marB="0" anchor="ctr"/>
                </a:tc>
                <a:tc>
                  <a:txBody>
                    <a:bodyPr/>
                    <a:lstStyle/>
                    <a:p>
                      <a:pPr algn="l" rtl="0" fontAlgn="ctr"/>
                      <a:r>
                        <a:rPr lang="en-US" sz="1800" b="0" i="0" u="none" strike="noStrike" dirty="0">
                          <a:solidFill>
                            <a:srgbClr val="000000"/>
                          </a:solidFill>
                          <a:effectLst/>
                          <a:latin typeface="Arial"/>
                        </a:rPr>
                        <a:t>Bangladesh</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8.0 </a:t>
                      </a:r>
                      <a:endParaRPr lang="en-US" altLang="ja-JP" sz="1800" b="0" i="0" u="none" strike="noStrike" dirty="0">
                        <a:solidFill>
                          <a:srgbClr val="000000"/>
                        </a:solidFill>
                        <a:effectLst/>
                        <a:latin typeface="Arial"/>
                      </a:endParaRPr>
                    </a:p>
                  </a:txBody>
                  <a:tcPr marL="9525" marR="9525" marT="7144" marB="0" anchor="ctr"/>
                </a:tc>
              </a:tr>
              <a:tr h="386924">
                <a:tc>
                  <a:txBody>
                    <a:bodyPr/>
                    <a:lstStyle/>
                    <a:p>
                      <a:pPr algn="ctr" rtl="0" fontAlgn="ctr"/>
                      <a:r>
                        <a:rPr lang="en-US" altLang="ja-JP" sz="1800" b="0" i="0" u="none" strike="noStrike" dirty="0">
                          <a:solidFill>
                            <a:srgbClr val="000000"/>
                          </a:solidFill>
                          <a:effectLst/>
                          <a:latin typeface="Arial"/>
                        </a:rPr>
                        <a:t>8</a:t>
                      </a:r>
                    </a:p>
                  </a:txBody>
                  <a:tcPr marL="9525" marR="9525" marT="7144" marB="0" anchor="ctr"/>
                </a:tc>
                <a:tc>
                  <a:txBody>
                    <a:bodyPr/>
                    <a:lstStyle/>
                    <a:p>
                      <a:pPr algn="l" rtl="0" fontAlgn="ctr"/>
                      <a:r>
                        <a:rPr lang="en-US" sz="1800" b="0" i="0" u="none" strike="noStrike" dirty="0">
                          <a:solidFill>
                            <a:srgbClr val="000000"/>
                          </a:solidFill>
                          <a:effectLst/>
                          <a:latin typeface="Arial"/>
                        </a:rPr>
                        <a:t>Sri Lanka</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6.9 </a:t>
                      </a:r>
                      <a:endParaRPr lang="en-US" altLang="ja-JP" sz="1800" b="0" i="0" u="none" strike="noStrike" dirty="0">
                        <a:solidFill>
                          <a:srgbClr val="000000"/>
                        </a:solidFill>
                        <a:effectLst/>
                        <a:latin typeface="Arial"/>
                      </a:endParaRPr>
                    </a:p>
                  </a:txBody>
                  <a:tcPr marL="9525" marR="9525" marT="7144" marB="0" anchor="ct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116217979"/>
              </p:ext>
            </p:extLst>
          </p:nvPr>
        </p:nvGraphicFramePr>
        <p:xfrm>
          <a:off x="4537528" y="1038937"/>
          <a:ext cx="4337370" cy="3837068"/>
        </p:xfrm>
        <a:graphic>
          <a:graphicData uri="http://schemas.openxmlformats.org/drawingml/2006/table">
            <a:tbl>
              <a:tblPr firstRow="1" bandRow="1">
                <a:tableStyleId>{5940675A-B579-460E-94D1-54222C63F5DA}</a:tableStyleId>
              </a:tblPr>
              <a:tblGrid>
                <a:gridCol w="736535"/>
                <a:gridCol w="2291441"/>
                <a:gridCol w="1309394"/>
              </a:tblGrid>
              <a:tr h="443778">
                <a:tc>
                  <a:txBody>
                    <a:bodyPr/>
                    <a:lstStyle/>
                    <a:p>
                      <a:pPr algn="ctr" rtl="0" fontAlgn="ctr"/>
                      <a:r>
                        <a:rPr lang="en-US" altLang="ja-JP" sz="1800" b="0" i="0" u="none" strike="noStrike" dirty="0">
                          <a:solidFill>
                            <a:srgbClr val="000000"/>
                          </a:solidFill>
                          <a:effectLst/>
                          <a:latin typeface="Arial"/>
                        </a:rPr>
                        <a:t>9</a:t>
                      </a:r>
                    </a:p>
                  </a:txBody>
                  <a:tcPr marL="9525" marR="9525" marT="7144" marB="0" anchor="ctr"/>
                </a:tc>
                <a:tc>
                  <a:txBody>
                    <a:bodyPr/>
                    <a:lstStyle/>
                    <a:p>
                      <a:pPr algn="l" rtl="0" fontAlgn="ctr"/>
                      <a:r>
                        <a:rPr lang="en-US" sz="1800" b="0" i="0" u="none" strike="noStrike" dirty="0">
                          <a:solidFill>
                            <a:srgbClr val="000000"/>
                          </a:solidFill>
                          <a:effectLst/>
                          <a:latin typeface="Arial"/>
                        </a:rPr>
                        <a:t>Pakistan</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6.5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a:solidFill>
                            <a:srgbClr val="000000"/>
                          </a:solidFill>
                          <a:effectLst/>
                          <a:latin typeface="Arial"/>
                        </a:rPr>
                        <a:t>10</a:t>
                      </a:r>
                    </a:p>
                  </a:txBody>
                  <a:tcPr marL="9525" marR="9525" marT="7144" marB="0" anchor="ctr"/>
                </a:tc>
                <a:tc>
                  <a:txBody>
                    <a:bodyPr/>
                    <a:lstStyle/>
                    <a:p>
                      <a:pPr algn="l" rtl="0" fontAlgn="ctr"/>
                      <a:r>
                        <a:rPr lang="en-US" sz="1800" b="0" i="0" u="none" strike="noStrike" dirty="0">
                          <a:solidFill>
                            <a:srgbClr val="000000"/>
                          </a:solidFill>
                          <a:effectLst/>
                          <a:latin typeface="Arial"/>
                        </a:rPr>
                        <a:t>Malaysia</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6.5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dirty="0">
                          <a:solidFill>
                            <a:srgbClr val="000000"/>
                          </a:solidFill>
                          <a:effectLst/>
                          <a:latin typeface="Arial"/>
                        </a:rPr>
                        <a:t>11</a:t>
                      </a:r>
                    </a:p>
                  </a:txBody>
                  <a:tcPr marL="9525" marR="9525" marT="7144" marB="0" anchor="ctr"/>
                </a:tc>
                <a:tc>
                  <a:txBody>
                    <a:bodyPr/>
                    <a:lstStyle/>
                    <a:p>
                      <a:pPr algn="l" rtl="0" fontAlgn="ctr"/>
                      <a:r>
                        <a:rPr lang="en-US" sz="1800" b="0" i="0" u="none" strike="noStrike" dirty="0">
                          <a:solidFill>
                            <a:srgbClr val="000000"/>
                          </a:solidFill>
                          <a:effectLst/>
                          <a:latin typeface="Arial"/>
                        </a:rPr>
                        <a:t>Myanmar</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5.8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dirty="0">
                          <a:solidFill>
                            <a:srgbClr val="000000"/>
                          </a:solidFill>
                          <a:effectLst/>
                          <a:latin typeface="Arial"/>
                        </a:rPr>
                        <a:t>12</a:t>
                      </a:r>
                    </a:p>
                  </a:txBody>
                  <a:tcPr marL="9525" marR="9525" marT="7144" marB="0" anchor="ctr"/>
                </a:tc>
                <a:tc>
                  <a:txBody>
                    <a:bodyPr/>
                    <a:lstStyle/>
                    <a:p>
                      <a:pPr algn="l" rtl="0" fontAlgn="ctr"/>
                      <a:r>
                        <a:rPr lang="en-US" sz="1800" b="0" i="0" u="none" strike="noStrike" dirty="0">
                          <a:solidFill>
                            <a:srgbClr val="000000"/>
                          </a:solidFill>
                          <a:effectLst/>
                          <a:latin typeface="Arial"/>
                        </a:rPr>
                        <a:t>Turkey</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4.6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a:solidFill>
                            <a:srgbClr val="000000"/>
                          </a:solidFill>
                          <a:effectLst/>
                          <a:latin typeface="Arial"/>
                        </a:rPr>
                        <a:t>13</a:t>
                      </a:r>
                    </a:p>
                  </a:txBody>
                  <a:tcPr marL="9525" marR="9525" marT="7144" marB="0" anchor="ctr"/>
                </a:tc>
                <a:tc>
                  <a:txBody>
                    <a:bodyPr/>
                    <a:lstStyle/>
                    <a:p>
                      <a:pPr algn="l" rtl="0" fontAlgn="ctr"/>
                      <a:r>
                        <a:rPr lang="en-US" sz="1800" b="0" i="0" u="none" strike="noStrike">
                          <a:solidFill>
                            <a:srgbClr val="000000"/>
                          </a:solidFill>
                          <a:effectLst/>
                          <a:latin typeface="Arial"/>
                        </a:rPr>
                        <a:t>Egypt</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4.5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a:solidFill>
                            <a:srgbClr val="000000"/>
                          </a:solidFill>
                          <a:effectLst/>
                          <a:latin typeface="Arial"/>
                        </a:rPr>
                        <a:t>14</a:t>
                      </a:r>
                    </a:p>
                  </a:txBody>
                  <a:tcPr marL="9525" marR="9525" marT="7144" marB="0" anchor="ctr"/>
                </a:tc>
                <a:tc>
                  <a:txBody>
                    <a:bodyPr/>
                    <a:lstStyle/>
                    <a:p>
                      <a:pPr algn="l" rtl="0" fontAlgn="ctr"/>
                      <a:r>
                        <a:rPr lang="en-US" sz="1800" b="0" i="0" u="none" strike="noStrike" dirty="0">
                          <a:solidFill>
                            <a:srgbClr val="000000"/>
                          </a:solidFill>
                          <a:effectLst/>
                          <a:latin typeface="Arial"/>
                        </a:rPr>
                        <a:t>Iraq</a:t>
                      </a: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4.4 </a:t>
                      </a:r>
                      <a:endParaRPr lang="en-US" altLang="ja-JP" sz="1800" b="0" i="0" u="none" strike="noStrike" dirty="0">
                        <a:solidFill>
                          <a:srgbClr val="000000"/>
                        </a:solidFill>
                        <a:effectLst/>
                        <a:latin typeface="Arial"/>
                      </a:endParaRPr>
                    </a:p>
                  </a:txBody>
                  <a:tcPr marL="9525" marR="9525" marT="7144" marB="0" anchor="ctr"/>
                </a:tc>
              </a:tr>
              <a:tr h="443778">
                <a:tc>
                  <a:txBody>
                    <a:bodyPr/>
                    <a:lstStyle/>
                    <a:p>
                      <a:pPr algn="ctr" rtl="0" fontAlgn="ctr"/>
                      <a:r>
                        <a:rPr lang="en-US" altLang="ja-JP" sz="1800" b="0" i="0" u="none" strike="noStrike">
                          <a:solidFill>
                            <a:srgbClr val="000000"/>
                          </a:solidFill>
                          <a:effectLst/>
                          <a:latin typeface="Arial"/>
                        </a:rPr>
                        <a:t>15</a:t>
                      </a:r>
                    </a:p>
                  </a:txBody>
                  <a:tcPr marL="9525" marR="9525" marT="7144" marB="0" anchor="ctr"/>
                </a:tc>
                <a:tc>
                  <a:txBody>
                    <a:bodyPr/>
                    <a:lstStyle/>
                    <a:p>
                      <a:pPr algn="l" rtl="0" fontAlgn="ctr"/>
                      <a:r>
                        <a:rPr lang="en-US" sz="1800" b="0" i="0" u="none" strike="noStrike" dirty="0" smtClean="0">
                          <a:solidFill>
                            <a:srgbClr val="000000"/>
                          </a:solidFill>
                          <a:effectLst/>
                          <a:latin typeface="Arial"/>
                        </a:rPr>
                        <a:t>Republic of Korea</a:t>
                      </a:r>
                      <a:endParaRPr lang="en-US" sz="1800" b="0" i="0" u="none" strike="noStrike" dirty="0">
                        <a:solidFill>
                          <a:srgbClr val="000000"/>
                        </a:solidFill>
                        <a:effectLst/>
                        <a:latin typeface="Arial"/>
                      </a:endParaRPr>
                    </a:p>
                  </a:txBody>
                  <a:tcPr marL="171450" marR="9525" marT="7144" marB="0" anchor="ctr"/>
                </a:tc>
                <a:tc>
                  <a:txBody>
                    <a:bodyPr/>
                    <a:lstStyle/>
                    <a:p>
                      <a:pPr algn="r" rtl="0" fontAlgn="ctr"/>
                      <a:r>
                        <a:rPr lang="en-US" altLang="ja-JP" sz="1800" b="0" i="0" u="none" strike="noStrike" dirty="0" smtClean="0">
                          <a:solidFill>
                            <a:srgbClr val="000000"/>
                          </a:solidFill>
                          <a:effectLst/>
                          <a:latin typeface="Arial"/>
                        </a:rPr>
                        <a:t>4.3 </a:t>
                      </a:r>
                      <a:endParaRPr lang="en-US" altLang="ja-JP" sz="1800" b="0" i="0" u="none" strike="noStrike" dirty="0">
                        <a:solidFill>
                          <a:srgbClr val="000000"/>
                        </a:solidFill>
                        <a:effectLst/>
                        <a:latin typeface="Arial"/>
                      </a:endParaRPr>
                    </a:p>
                  </a:txBody>
                  <a:tcPr marL="9525" marR="9525" marT="7144" marB="0" anchor="ctr"/>
                </a:tc>
              </a:tr>
              <a:tr h="730622">
                <a:tc gridSpan="2">
                  <a:txBody>
                    <a:bodyPr/>
                    <a:lstStyle/>
                    <a:p>
                      <a:pPr algn="l" rtl="0" fontAlgn="ctr"/>
                      <a:r>
                        <a:rPr lang="en-US" sz="1800" b="0" i="0" u="none" strike="noStrike" baseline="0" dirty="0" smtClean="0">
                          <a:solidFill>
                            <a:srgbClr val="000000"/>
                          </a:solidFill>
                          <a:effectLst/>
                          <a:latin typeface="Arial"/>
                        </a:rPr>
                        <a:t>15 Recipients total</a:t>
                      </a:r>
                      <a:endParaRPr lang="en-US" sz="1800" b="0" i="0" u="none" strike="noStrike" dirty="0">
                        <a:solidFill>
                          <a:srgbClr val="000000"/>
                        </a:solidFill>
                        <a:effectLst/>
                        <a:latin typeface="Arial"/>
                      </a:endParaRPr>
                    </a:p>
                  </a:txBody>
                  <a:tcPr marL="9525" marR="9525" marT="7144" marB="0" anchor="ctr">
                    <a:solidFill>
                      <a:schemeClr val="accent5">
                        <a:lumMod val="20000"/>
                        <a:lumOff val="80000"/>
                      </a:schemeClr>
                    </a:solidFill>
                  </a:tcPr>
                </a:tc>
                <a:tc hMerge="1">
                  <a:txBody>
                    <a:bodyPr/>
                    <a:lstStyle/>
                    <a:p>
                      <a:pPr algn="l" rtl="0" fontAlgn="ctr"/>
                      <a:endParaRPr lang="en-US" sz="2400" b="0" i="0" u="none" strike="noStrike" dirty="0">
                        <a:solidFill>
                          <a:srgbClr val="000000"/>
                        </a:solidFill>
                        <a:effectLst/>
                        <a:latin typeface="Arial"/>
                      </a:endParaRPr>
                    </a:p>
                  </a:txBody>
                  <a:tcPr marL="171450" marR="9525" marT="9525" marB="0" anchor="ctr">
                    <a:solidFill>
                      <a:schemeClr val="accent5">
                        <a:lumMod val="20000"/>
                        <a:lumOff val="80000"/>
                      </a:schemeClr>
                    </a:solidFill>
                  </a:tcPr>
                </a:tc>
                <a:tc>
                  <a:txBody>
                    <a:bodyPr/>
                    <a:lstStyle/>
                    <a:p>
                      <a:pPr algn="r" rtl="0" fontAlgn="ctr"/>
                      <a:r>
                        <a:rPr lang="en-US" altLang="ja-JP" sz="1800" b="0" i="0" u="none" strike="noStrike" dirty="0" smtClean="0">
                          <a:solidFill>
                            <a:srgbClr val="000000"/>
                          </a:solidFill>
                          <a:effectLst/>
                          <a:latin typeface="Arial"/>
                        </a:rPr>
                        <a:t>189</a:t>
                      </a:r>
                    </a:p>
                  </a:txBody>
                  <a:tcPr marL="9525" marR="9525" marT="7144" marB="0" anchor="ctr">
                    <a:solidFill>
                      <a:schemeClr val="accent5">
                        <a:lumMod val="20000"/>
                        <a:lumOff val="80000"/>
                      </a:schemeClr>
                    </a:solidFill>
                  </a:tcPr>
                </a:tc>
              </a:tr>
            </a:tbl>
          </a:graphicData>
        </a:graphic>
      </p:graphicFrame>
      <p:sp>
        <p:nvSpPr>
          <p:cNvPr id="7" name="テキスト ボックス 6"/>
          <p:cNvSpPr txBox="1"/>
          <p:nvPr/>
        </p:nvSpPr>
        <p:spPr>
          <a:xfrm>
            <a:off x="5508104" y="658892"/>
            <a:ext cx="3350597" cy="369332"/>
          </a:xfrm>
          <a:prstGeom prst="rect">
            <a:avLst/>
          </a:prstGeom>
          <a:noFill/>
        </p:spPr>
        <p:txBody>
          <a:bodyPr wrap="none" rtlCol="0">
            <a:spAutoFit/>
          </a:bodyPr>
          <a:lstStyle/>
          <a:p>
            <a:r>
              <a:rPr lang="en-US" altLang="ja-JP" dirty="0"/>
              <a:t>(Based on E/N, Unit: GBP</a:t>
            </a:r>
            <a:r>
              <a:rPr lang="en-US" altLang="ja-JP" dirty="0" smtClean="0"/>
              <a:t>£ </a:t>
            </a:r>
            <a:r>
              <a:rPr lang="en-US" altLang="ja-JP" dirty="0"/>
              <a:t>b</a:t>
            </a:r>
            <a:r>
              <a:rPr lang="en-US" altLang="ja-JP" dirty="0" smtClean="0"/>
              <a:t>illion</a:t>
            </a:r>
            <a:r>
              <a:rPr lang="en-US" altLang="ja-JP" dirty="0"/>
              <a:t>)</a:t>
            </a:r>
            <a:endParaRPr kumimoji="1" lang="ja-JP" altLang="en-US" dirty="0"/>
          </a:p>
        </p:txBody>
      </p:sp>
    </p:spTree>
    <p:extLst>
      <p:ext uri="{BB962C8B-B14F-4D97-AF65-F5344CB8AC3E}">
        <p14:creationId xmlns:p14="http://schemas.microsoft.com/office/powerpoint/2010/main" val="32494482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67544" y="1923678"/>
            <a:ext cx="8229600" cy="857250"/>
          </a:xfrm>
        </p:spPr>
        <p:txBody>
          <a:bodyPr>
            <a:normAutofit/>
          </a:bodyPr>
          <a:lstStyle/>
          <a:p>
            <a:r>
              <a:rPr kumimoji="1" lang="en-US" altLang="ja-JP" sz="4800" b="1" dirty="0" smtClean="0"/>
              <a:t>Security environment</a:t>
            </a:r>
            <a:endParaRPr kumimoji="1" lang="ja-JP" altLang="en-US" sz="4800" b="1" dirty="0"/>
          </a:p>
        </p:txBody>
      </p:sp>
    </p:spTree>
    <p:extLst>
      <p:ext uri="{BB962C8B-B14F-4D97-AF65-F5344CB8AC3E}">
        <p14:creationId xmlns:p14="http://schemas.microsoft.com/office/powerpoint/2010/main" val="38804731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795602" y="4833033"/>
            <a:ext cx="300082" cy="369332"/>
          </a:xfrm>
          <a:prstGeom prst="rect">
            <a:avLst/>
          </a:prstGeom>
        </p:spPr>
        <p:txBody>
          <a:bodyPr wrap="none">
            <a:spAutoFit/>
          </a:bodyPr>
          <a:lstStyle/>
          <a:p>
            <a:r>
              <a:rPr lang="en-US" altLang="ja-JP" dirty="0" smtClean="0">
                <a:latin typeface="+mj-ea"/>
                <a:ea typeface="+mj-ea"/>
              </a:rPr>
              <a:t>8</a:t>
            </a:r>
            <a:endParaRPr lang="ja-JP" altLang="en-US" dirty="0" smtClean="0">
              <a:latin typeface="+mj-ea"/>
              <a:ea typeface="+mj-ea"/>
            </a:endParaRPr>
          </a:p>
        </p:txBody>
      </p:sp>
      <p:sp>
        <p:nvSpPr>
          <p:cNvPr id="52" name="正方形/長方形 51"/>
          <p:cNvSpPr/>
          <p:nvPr/>
        </p:nvSpPr>
        <p:spPr>
          <a:xfrm>
            <a:off x="328899" y="2009958"/>
            <a:ext cx="258731" cy="2647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円弧 62"/>
          <p:cNvSpPr/>
          <p:nvPr/>
        </p:nvSpPr>
        <p:spPr>
          <a:xfrm rot="10800000">
            <a:off x="587630" y="1480755"/>
            <a:ext cx="4704450" cy="2675169"/>
          </a:xfrm>
          <a:prstGeom prst="arc">
            <a:avLst>
              <a:gd name="adj1" fmla="val 15233515"/>
              <a:gd name="adj2" fmla="val 246886"/>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pic>
        <p:nvPicPr>
          <p:cNvPr id="2052" name="Picture 4" descr="Surrounding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47" y="915566"/>
            <a:ext cx="5429295" cy="405229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090851" y="-1328"/>
            <a:ext cx="7488832" cy="707886"/>
          </a:xfrm>
          <a:prstGeom prst="rect">
            <a:avLst/>
          </a:prstGeom>
          <a:noFill/>
        </p:spPr>
        <p:txBody>
          <a:bodyPr wrap="square" rtlCol="0">
            <a:spAutoFit/>
          </a:bodyPr>
          <a:lstStyle/>
          <a:p>
            <a:r>
              <a:rPr kumimoji="1" lang="en-US" altLang="ja-JP" sz="4000" b="1" dirty="0" smtClean="0"/>
              <a:t>East China Sea :</a:t>
            </a:r>
            <a:r>
              <a:rPr kumimoji="1" lang="en-US" altLang="ja-JP" sz="4000" b="1" dirty="0" err="1" smtClean="0"/>
              <a:t>Senkaku</a:t>
            </a:r>
            <a:r>
              <a:rPr kumimoji="1" lang="en-US" altLang="ja-JP" sz="4000" b="1" dirty="0" smtClean="0"/>
              <a:t> Islands</a:t>
            </a:r>
            <a:endParaRPr kumimoji="1" lang="ja-JP" altLang="en-US" sz="4000" b="1" dirty="0"/>
          </a:p>
        </p:txBody>
      </p:sp>
      <p:pic>
        <p:nvPicPr>
          <p:cNvPr id="2050" name="Picture 2" descr="Location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1" y="571485"/>
            <a:ext cx="3205590" cy="229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6852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121165070"/>
              </p:ext>
            </p:extLst>
          </p:nvPr>
        </p:nvGraphicFramePr>
        <p:xfrm>
          <a:off x="0" y="735546"/>
          <a:ext cx="9144000" cy="4407954"/>
        </p:xfrm>
        <a:graphic>
          <a:graphicData uri="http://schemas.openxmlformats.org/drawingml/2006/chart">
            <c:chart xmlns:c="http://schemas.openxmlformats.org/drawingml/2006/chart" xmlns:r="http://schemas.openxmlformats.org/officeDocument/2006/relationships" r:id="rId3"/>
          </a:graphicData>
        </a:graphic>
      </p:graphicFrame>
      <p:sp>
        <p:nvSpPr>
          <p:cNvPr id="45" name="テキスト ボックス 44"/>
          <p:cNvSpPr txBox="1"/>
          <p:nvPr/>
        </p:nvSpPr>
        <p:spPr>
          <a:xfrm>
            <a:off x="1043608" y="2301720"/>
            <a:ext cx="2216647" cy="738664"/>
          </a:xfrm>
          <a:prstGeom prst="borderCallout1">
            <a:avLst>
              <a:gd name="adj1" fmla="val 99988"/>
              <a:gd name="adj2" fmla="val 95932"/>
              <a:gd name="adj3" fmla="val 222808"/>
              <a:gd name="adj4" fmla="val 114474"/>
            </a:avLst>
          </a:prstGeom>
          <a:noFill/>
          <a:ln w="19050">
            <a:solidFill>
              <a:schemeClr val="accent4"/>
            </a:solidFill>
            <a:tailEnd type="triangle" w="lg" len="med"/>
          </a:ln>
        </p:spPr>
        <p:txBody>
          <a:bodyPr wrap="square" rtlCol="0">
            <a:spAutoFit/>
          </a:bodyPr>
          <a:lstStyle/>
          <a:p>
            <a:r>
              <a:rPr lang="en-US" altLang="ja-JP" sz="1400" dirty="0"/>
              <a:t>GOJ’s acquisition of ownership of </a:t>
            </a:r>
            <a:r>
              <a:rPr lang="en-US" altLang="ja-JP" sz="1400" dirty="0" err="1"/>
              <a:t>Senkaku</a:t>
            </a:r>
            <a:r>
              <a:rPr lang="en-US" altLang="ja-JP" sz="1400" dirty="0"/>
              <a:t> islands (Sep. 2012)</a:t>
            </a:r>
            <a:endParaRPr lang="ja-JP" altLang="en-US" sz="1400" dirty="0"/>
          </a:p>
        </p:txBody>
      </p:sp>
      <p:sp>
        <p:nvSpPr>
          <p:cNvPr id="2" name="スライド番号プレースホルダー 1"/>
          <p:cNvSpPr>
            <a:spLocks noGrp="1"/>
          </p:cNvSpPr>
          <p:nvPr>
            <p:ph type="sldNum" sz="quarter" idx="12"/>
          </p:nvPr>
        </p:nvSpPr>
        <p:spPr>
          <a:xfrm>
            <a:off x="6877447" y="4862513"/>
            <a:ext cx="2133600" cy="273844"/>
          </a:xfrm>
        </p:spPr>
        <p:txBody>
          <a:bodyPr/>
          <a:lstStyle/>
          <a:p>
            <a:fld id="{4BB28497-66DC-4CFF-A214-D298702F0B1E}" type="slidenum">
              <a:rPr kumimoji="1" lang="ja-JP" altLang="en-US" smtClean="0"/>
              <a:pPr/>
              <a:t>13</a:t>
            </a:fld>
            <a:endParaRPr kumimoji="1" lang="ja-JP" altLang="en-US" dirty="0"/>
          </a:p>
        </p:txBody>
      </p:sp>
      <p:sp>
        <p:nvSpPr>
          <p:cNvPr id="4" name="正方形/長方形 3"/>
          <p:cNvSpPr/>
          <p:nvPr/>
        </p:nvSpPr>
        <p:spPr>
          <a:xfrm>
            <a:off x="214282" y="0"/>
            <a:ext cx="8784976" cy="830997"/>
          </a:xfrm>
          <a:prstGeom prst="rect">
            <a:avLst/>
          </a:prstGeom>
        </p:spPr>
        <p:txBody>
          <a:bodyPr wrap="square">
            <a:spAutoFit/>
          </a:bodyPr>
          <a:lstStyle/>
          <a:p>
            <a:r>
              <a:rPr lang="en-US" altLang="ja-JP" sz="2400" b="1" u="sng" dirty="0"/>
              <a:t>Records of Intrusions of Chinese Government </a:t>
            </a:r>
            <a:r>
              <a:rPr lang="en-US" altLang="ja-JP" sz="2400" b="1" u="sng" dirty="0" smtClean="0"/>
              <a:t>and </a:t>
            </a:r>
            <a:r>
              <a:rPr lang="en-US" altLang="ja-JP" sz="2400" b="1" u="sng" dirty="0"/>
              <a:t>Other Vessels into Japan's Territorial Sea</a:t>
            </a:r>
          </a:p>
        </p:txBody>
      </p:sp>
    </p:spTree>
    <p:extLst>
      <p:ext uri="{BB962C8B-B14F-4D97-AF65-F5344CB8AC3E}">
        <p14:creationId xmlns:p14="http://schemas.microsoft.com/office/powerpoint/2010/main" val="1056934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785800"/>
            <a:ext cx="8737692" cy="4249586"/>
          </a:xfrm>
          <a:prstGeom prst="rect">
            <a:avLst/>
          </a:prstGeom>
        </p:spPr>
      </p:pic>
      <p:sp>
        <p:nvSpPr>
          <p:cNvPr id="41" name="テキスト ボックス 40"/>
          <p:cNvSpPr txBox="1"/>
          <p:nvPr/>
        </p:nvSpPr>
        <p:spPr>
          <a:xfrm>
            <a:off x="142844" y="0"/>
            <a:ext cx="9020016" cy="830997"/>
          </a:xfrm>
          <a:prstGeom prst="rect">
            <a:avLst/>
          </a:prstGeom>
          <a:noFill/>
        </p:spPr>
        <p:txBody>
          <a:bodyPr wrap="square" rtlCol="0">
            <a:spAutoFit/>
          </a:bodyPr>
          <a:lstStyle/>
          <a:p>
            <a:pPr marL="180975" lvl="0">
              <a:spcAft>
                <a:spcPts val="300"/>
              </a:spcAft>
            </a:pPr>
            <a:r>
              <a:rPr lang="en-US" altLang="ja-JP" sz="2400" b="1" spc="-10" dirty="0">
                <a:solidFill>
                  <a:prstClr val="black"/>
                </a:solidFill>
              </a:rPr>
              <a:t>Rapid Increase in the number of scramble takeoffs by JASDF against Chinese </a:t>
            </a:r>
            <a:r>
              <a:rPr lang="en-US" altLang="ja-JP" sz="2400" b="1" spc="-10" dirty="0" smtClean="0">
                <a:solidFill>
                  <a:prstClr val="black"/>
                </a:solidFill>
              </a:rPr>
              <a:t>aircraft</a:t>
            </a:r>
            <a:endParaRPr lang="en-US" altLang="ja-JP" sz="2400" b="1" spc="-10" dirty="0">
              <a:solidFill>
                <a:prstClr val="black"/>
              </a:solidFill>
            </a:endParaRPr>
          </a:p>
        </p:txBody>
      </p:sp>
      <p:sp>
        <p:nvSpPr>
          <p:cNvPr id="4" name="スライド番号プレースホルダー 3"/>
          <p:cNvSpPr>
            <a:spLocks noGrp="1"/>
          </p:cNvSpPr>
          <p:nvPr>
            <p:ph type="sldNum" sz="quarter" idx="12"/>
          </p:nvPr>
        </p:nvSpPr>
        <p:spPr>
          <a:xfrm>
            <a:off x="7058214" y="4941914"/>
            <a:ext cx="2133600" cy="273844"/>
          </a:xfrm>
        </p:spPr>
        <p:txBody>
          <a:bodyPr/>
          <a:lstStyle/>
          <a:p>
            <a:fld id="{4BB28497-66DC-4CFF-A214-D298702F0B1E}" type="slidenum">
              <a:rPr kumimoji="1" lang="ja-JP" altLang="en-US" smtClean="0"/>
              <a:pPr/>
              <a:t>14</a:t>
            </a:fld>
            <a:endParaRPr kumimoji="1" lang="ja-JP" altLang="en-US" dirty="0"/>
          </a:p>
        </p:txBody>
      </p:sp>
      <p:sp>
        <p:nvSpPr>
          <p:cNvPr id="2" name="正方形/長方形 1"/>
          <p:cNvSpPr/>
          <p:nvPr/>
        </p:nvSpPr>
        <p:spPr>
          <a:xfrm>
            <a:off x="1763688" y="1203598"/>
            <a:ext cx="345638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5220072" y="1527634"/>
            <a:ext cx="792088" cy="46805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763688" y="1347614"/>
            <a:ext cx="36004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1763688" y="1704495"/>
            <a:ext cx="424847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7925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4282" y="0"/>
            <a:ext cx="8640960" cy="1046440"/>
          </a:xfrm>
          <a:prstGeom prst="rect">
            <a:avLst/>
          </a:prstGeom>
          <a:solidFill>
            <a:schemeClr val="accent3">
              <a:lumMod val="40000"/>
              <a:lumOff val="60000"/>
            </a:schemeClr>
          </a:solidFill>
        </p:spPr>
        <p:txBody>
          <a:bodyPr wrap="square" rtlCol="0">
            <a:spAutoFit/>
          </a:bodyPr>
          <a:lstStyle/>
          <a:p>
            <a:r>
              <a:rPr lang="en-US" altLang="ja-JP" sz="3600" b="1" dirty="0" smtClean="0"/>
              <a:t>                                    KEDO</a:t>
            </a:r>
          </a:p>
          <a:p>
            <a:pPr algn="ctr"/>
            <a:r>
              <a:rPr lang="ja-JP" altLang="en-US" sz="2600" dirty="0" smtClean="0"/>
              <a:t>（</a:t>
            </a:r>
            <a:r>
              <a:rPr lang="en-US" altLang="ja-JP" sz="2600" dirty="0"/>
              <a:t>The Korean Peninsula Energy Development </a:t>
            </a:r>
            <a:r>
              <a:rPr lang="en-US" altLang="ja-JP" sz="2600" dirty="0" smtClean="0"/>
              <a:t>Organization)</a:t>
            </a:r>
          </a:p>
        </p:txBody>
      </p:sp>
      <p:sp>
        <p:nvSpPr>
          <p:cNvPr id="6" name="テキスト ボックス 5"/>
          <p:cNvSpPr txBox="1"/>
          <p:nvPr/>
        </p:nvSpPr>
        <p:spPr>
          <a:xfrm>
            <a:off x="-7872" y="1203598"/>
            <a:ext cx="9036496" cy="3662541"/>
          </a:xfrm>
          <a:prstGeom prst="rect">
            <a:avLst/>
          </a:prstGeom>
          <a:noFill/>
        </p:spPr>
        <p:txBody>
          <a:bodyPr wrap="square" rtlCol="0">
            <a:spAutoFit/>
          </a:bodyPr>
          <a:lstStyle/>
          <a:p>
            <a:pPr marL="285750" indent="-285750">
              <a:buFont typeface="Wingdings" panose="05000000000000000000" pitchFamily="2" charset="2"/>
              <a:buChar char="l"/>
            </a:pPr>
            <a:r>
              <a:rPr lang="en-US" altLang="ja-JP" sz="2600" dirty="0" smtClean="0"/>
              <a:t>Established on March 1995 to implement the 1994 Agreed Framework between the US and North Korea</a:t>
            </a:r>
          </a:p>
          <a:p>
            <a:endParaRPr lang="en-US" altLang="ja-JP" sz="800" dirty="0" smtClean="0"/>
          </a:p>
          <a:p>
            <a:pPr marL="285750" indent="-285750">
              <a:buFont typeface="Wingdings" panose="05000000000000000000" pitchFamily="2" charset="2"/>
              <a:buChar char="l"/>
            </a:pPr>
            <a:r>
              <a:rPr lang="en-US" altLang="ja-JP" sz="2600" dirty="0" smtClean="0"/>
              <a:t>Members: Japan, US, ROK, the EU, NZ, Australia, Canada, Indonesia, Chile, Argentina, Poland, Czech Republic, Uzbekistan</a:t>
            </a:r>
          </a:p>
          <a:p>
            <a:endParaRPr lang="en-US" altLang="ja-JP" sz="800" dirty="0" smtClean="0"/>
          </a:p>
          <a:p>
            <a:pPr marL="342900" indent="-342900">
              <a:buFont typeface="Wingdings" panose="05000000000000000000" pitchFamily="2" charset="2"/>
              <a:buChar char="l"/>
            </a:pPr>
            <a:r>
              <a:rPr kumimoji="1" lang="en-US" altLang="ja-JP" sz="2600" dirty="0" smtClean="0"/>
              <a:t>North Korea abandons nuclear weapon program.</a:t>
            </a:r>
          </a:p>
          <a:p>
            <a:r>
              <a:rPr lang="en-US" altLang="ja-JP" sz="2600" dirty="0"/>
              <a:t> </a:t>
            </a:r>
            <a:r>
              <a:rPr lang="en-US" altLang="ja-JP" sz="2600" dirty="0" smtClean="0"/>
              <a:t>    Members  </a:t>
            </a:r>
            <a:r>
              <a:rPr lang="en-US" altLang="ja-JP" sz="2600" dirty="0" smtClean="0">
                <a:sym typeface="Wingdings" panose="05000000000000000000" pitchFamily="2" charset="2"/>
              </a:rPr>
              <a:t>(1) to finance and construct two light-water reactors </a:t>
            </a:r>
            <a:endParaRPr kumimoji="1" lang="en-US" altLang="ja-JP" sz="2600" dirty="0" smtClean="0"/>
          </a:p>
          <a:p>
            <a:r>
              <a:rPr lang="en-US" altLang="ja-JP" sz="2600" dirty="0"/>
              <a:t> </a:t>
            </a:r>
            <a:r>
              <a:rPr lang="en-US" altLang="ja-JP" sz="2600" dirty="0" smtClean="0"/>
              <a:t>                       (2) to provide 500,000 tons of heavy fuel </a:t>
            </a:r>
            <a:r>
              <a:rPr lang="en-US" altLang="ja-JP" sz="2600" dirty="0"/>
              <a:t>a</a:t>
            </a:r>
            <a:r>
              <a:rPr lang="en-US" altLang="ja-JP" sz="2600" dirty="0" smtClean="0"/>
              <a:t> year</a:t>
            </a:r>
          </a:p>
          <a:p>
            <a:endParaRPr lang="en-US" altLang="ja-JP" sz="800" dirty="0" smtClean="0"/>
          </a:p>
          <a:p>
            <a:pPr marL="342900" indent="-342900">
              <a:buFont typeface="Wingdings" panose="05000000000000000000" pitchFamily="2" charset="2"/>
              <a:buChar char="l"/>
            </a:pPr>
            <a:r>
              <a:rPr lang="en-US" altLang="ja-JP" sz="2600" dirty="0" smtClean="0"/>
              <a:t>2002 KEDO suspended its operation</a:t>
            </a:r>
          </a:p>
        </p:txBody>
      </p:sp>
    </p:spTree>
    <p:extLst>
      <p:ext uri="{BB962C8B-B14F-4D97-AF65-F5344CB8AC3E}">
        <p14:creationId xmlns:p14="http://schemas.microsoft.com/office/powerpoint/2010/main" val="5320501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e: 03/19/2007 Description: Negotiators from North and South Korea, Japan, Russia, China, and the U.S. begin a new round of Six-Party Talks on North Korea's nuclear program, in Beijing Monday March 19, 2007. (AP Photo/Greg Baker/Pool) © AP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959" y="71421"/>
            <a:ext cx="1457722" cy="857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x-Nation Talks Begin: The United States, China, Russia, South Korea and Japan hold the first of several rounds of negotiations with North Korea in Beijing. (Representatives of the six nations posed for photographs before the talks.Pool photo by Frederic J. Brown, via Reu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556" y="411510"/>
            <a:ext cx="1468818" cy="93420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1406" y="571486"/>
            <a:ext cx="6429420" cy="707886"/>
          </a:xfrm>
          <a:prstGeom prst="rect">
            <a:avLst/>
          </a:prstGeom>
          <a:noFill/>
        </p:spPr>
        <p:txBody>
          <a:bodyPr wrap="square" rtlCol="0">
            <a:spAutoFit/>
          </a:bodyPr>
          <a:lstStyle/>
          <a:p>
            <a:r>
              <a:rPr lang="en-US" altLang="ja-JP" sz="2000" dirty="0" smtClean="0"/>
              <a:t>China, Japan, North Korea, Russia, South Korea and the US negotiated to dismantle </a:t>
            </a:r>
            <a:r>
              <a:rPr lang="en-US" altLang="ja-JP" sz="2000" dirty="0"/>
              <a:t>N</a:t>
            </a:r>
            <a:r>
              <a:rPr lang="en-US" altLang="ja-JP" sz="2000" dirty="0" smtClean="0"/>
              <a:t>orth Korea’s nuclear </a:t>
            </a:r>
            <a:r>
              <a:rPr lang="en-US" altLang="ja-JP" sz="2000" dirty="0" err="1" smtClean="0"/>
              <a:t>programme</a:t>
            </a:r>
            <a:r>
              <a:rPr lang="en-US" altLang="ja-JP" sz="2000" dirty="0" smtClean="0"/>
              <a:t>.</a:t>
            </a:r>
            <a:endParaRPr kumimoji="1" lang="ja-JP" altLang="en-US" sz="2800" dirty="0"/>
          </a:p>
        </p:txBody>
      </p:sp>
      <p:sp>
        <p:nvSpPr>
          <p:cNvPr id="2" name="テキスト ボックス 1"/>
          <p:cNvSpPr txBox="1"/>
          <p:nvPr/>
        </p:nvSpPr>
        <p:spPr>
          <a:xfrm>
            <a:off x="214282" y="1428742"/>
            <a:ext cx="8819419" cy="3662541"/>
          </a:xfrm>
          <a:prstGeom prst="rect">
            <a:avLst/>
          </a:prstGeom>
          <a:noFill/>
          <a:ln w="38100">
            <a:solidFill>
              <a:srgbClr val="92D050"/>
            </a:solidFill>
          </a:ln>
        </p:spPr>
        <p:txBody>
          <a:bodyPr wrap="square" rtlCol="0">
            <a:spAutoFit/>
          </a:bodyPr>
          <a:lstStyle/>
          <a:p>
            <a:r>
              <a:rPr kumimoji="1" lang="en-US" altLang="ja-JP" sz="2300" b="1" u="sng" dirty="0" smtClean="0"/>
              <a:t>Round 1   August   2003</a:t>
            </a:r>
            <a:r>
              <a:rPr kumimoji="1" lang="en-US" altLang="ja-JP" sz="2300" u="sng" dirty="0" smtClean="0"/>
              <a:t> </a:t>
            </a:r>
          </a:p>
          <a:p>
            <a:r>
              <a:rPr lang="ja-JP" altLang="en-US" sz="2000" dirty="0" smtClean="0"/>
              <a:t>　　</a:t>
            </a:r>
            <a:r>
              <a:rPr lang="en-US" altLang="ja-JP" dirty="0" smtClean="0"/>
              <a:t>Agreed not to take unilateral actions to change the status quo</a:t>
            </a:r>
          </a:p>
          <a:p>
            <a:r>
              <a:rPr lang="en-US" altLang="ja-JP" sz="2300" b="1" u="sng" dirty="0" smtClean="0"/>
              <a:t>Round 2   March    2004</a:t>
            </a:r>
          </a:p>
          <a:p>
            <a:r>
              <a:rPr lang="en-US" altLang="ja-JP" sz="2300" b="1" u="sng" dirty="0" smtClean="0"/>
              <a:t>Round 3   June       2004</a:t>
            </a:r>
          </a:p>
          <a:p>
            <a:r>
              <a:rPr lang="en-US" altLang="ja-JP" sz="2300" b="1" u="sng" dirty="0" smtClean="0"/>
              <a:t>Round 4   August   2005</a:t>
            </a:r>
            <a:r>
              <a:rPr lang="ja-JP" altLang="en-US" sz="2300" dirty="0" smtClean="0"/>
              <a:t>　</a:t>
            </a:r>
            <a:r>
              <a:rPr lang="ja-JP" altLang="en-US" sz="2300" dirty="0" smtClean="0">
                <a:solidFill>
                  <a:srgbClr val="FF0000"/>
                </a:solidFill>
              </a:rPr>
              <a:t> </a:t>
            </a:r>
            <a:r>
              <a:rPr lang="en-US" altLang="ja-JP" sz="2300" dirty="0" smtClean="0">
                <a:solidFill>
                  <a:srgbClr val="FF0000"/>
                </a:solidFill>
              </a:rPr>
              <a:t>Joint Statement </a:t>
            </a:r>
          </a:p>
          <a:p>
            <a:r>
              <a:rPr lang="ja-JP" altLang="en-US" sz="2800" dirty="0"/>
              <a:t>　</a:t>
            </a:r>
            <a:r>
              <a:rPr lang="en-US" altLang="ja-JP" sz="2800" dirty="0" smtClean="0"/>
              <a:t> </a:t>
            </a:r>
            <a:r>
              <a:rPr lang="en-US" altLang="ja-JP" dirty="0" smtClean="0"/>
              <a:t>North </a:t>
            </a:r>
            <a:r>
              <a:rPr lang="en-US" altLang="ja-JP" dirty="0"/>
              <a:t>Korea to abandon all nuclear weapons </a:t>
            </a:r>
            <a:r>
              <a:rPr lang="en-US" altLang="ja-JP" dirty="0" smtClean="0"/>
              <a:t>and existing</a:t>
            </a:r>
            <a:r>
              <a:rPr lang="ja-JP" altLang="en-US" dirty="0" smtClean="0"/>
              <a:t> </a:t>
            </a:r>
            <a:r>
              <a:rPr lang="en-US" altLang="ja-JP" dirty="0" smtClean="0"/>
              <a:t>nuclear </a:t>
            </a:r>
            <a:r>
              <a:rPr lang="en-US" altLang="ja-JP" dirty="0" err="1"/>
              <a:t>programme</a:t>
            </a:r>
            <a:r>
              <a:rPr lang="en-US" altLang="ja-JP" dirty="0"/>
              <a:t> and return to the NPT and IAEA </a:t>
            </a:r>
            <a:r>
              <a:rPr lang="en-US" altLang="ja-JP" dirty="0" smtClean="0"/>
              <a:t>safeguards</a:t>
            </a:r>
          </a:p>
          <a:p>
            <a:r>
              <a:rPr lang="en-US" altLang="ja-JP" sz="2300" b="1" u="sng" dirty="0" smtClean="0"/>
              <a:t>Round 5  February 2007</a:t>
            </a:r>
          </a:p>
          <a:p>
            <a:r>
              <a:rPr lang="en-US" altLang="ja-JP" sz="2800" dirty="0"/>
              <a:t> </a:t>
            </a:r>
            <a:r>
              <a:rPr lang="en-US" altLang="ja-JP" sz="2800" dirty="0" smtClean="0"/>
              <a:t>   </a:t>
            </a:r>
            <a:r>
              <a:rPr lang="en-US" altLang="ja-JP" dirty="0" smtClean="0"/>
              <a:t>Agreement for steps to be taken to implement the joint statement</a:t>
            </a:r>
          </a:p>
          <a:p>
            <a:r>
              <a:rPr lang="en-US" altLang="ja-JP" sz="2300" b="1" u="sng" dirty="0" smtClean="0"/>
              <a:t>Round 6  </a:t>
            </a:r>
            <a:r>
              <a:rPr lang="en-US" altLang="ja-JP" sz="2300" b="1" u="sng" dirty="0" err="1" smtClean="0"/>
              <a:t>Sepember</a:t>
            </a:r>
            <a:r>
              <a:rPr lang="en-US" altLang="ja-JP" sz="2300" b="1" u="sng" dirty="0" smtClean="0"/>
              <a:t> 2007</a:t>
            </a:r>
            <a:endParaRPr lang="ja-JP" altLang="en-US" sz="2300" b="1" u="sng" dirty="0"/>
          </a:p>
        </p:txBody>
      </p:sp>
      <p:sp>
        <p:nvSpPr>
          <p:cNvPr id="3" name="テキスト ボックス 2"/>
          <p:cNvSpPr txBox="1"/>
          <p:nvPr/>
        </p:nvSpPr>
        <p:spPr>
          <a:xfrm>
            <a:off x="2627784" y="1275"/>
            <a:ext cx="3658728" cy="769441"/>
          </a:xfrm>
          <a:prstGeom prst="rect">
            <a:avLst/>
          </a:prstGeom>
          <a:noFill/>
        </p:spPr>
        <p:txBody>
          <a:bodyPr wrap="square" rtlCol="0">
            <a:spAutoFit/>
          </a:bodyPr>
          <a:lstStyle/>
          <a:p>
            <a:r>
              <a:rPr kumimoji="1" lang="en-US" altLang="ja-JP" sz="4400" b="1" dirty="0" smtClean="0"/>
              <a:t>Six Party Talks</a:t>
            </a:r>
            <a:endParaRPr kumimoji="1" lang="ja-JP" altLang="en-US" sz="4400" b="1" dirty="0"/>
          </a:p>
        </p:txBody>
      </p:sp>
    </p:spTree>
    <p:extLst>
      <p:ext uri="{BB962C8B-B14F-4D97-AF65-F5344CB8AC3E}">
        <p14:creationId xmlns:p14="http://schemas.microsoft.com/office/powerpoint/2010/main" val="3052450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4356" b="6512"/>
          <a:stretch/>
        </p:blipFill>
        <p:spPr bwMode="auto">
          <a:xfrm>
            <a:off x="3393273" y="482421"/>
            <a:ext cx="2007524" cy="108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正方形/長方形 77"/>
          <p:cNvSpPr/>
          <p:nvPr/>
        </p:nvSpPr>
        <p:spPr>
          <a:xfrm>
            <a:off x="214282" y="2928940"/>
            <a:ext cx="2214129" cy="141783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14282" y="3357568"/>
            <a:ext cx="2214129" cy="135732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00298" y="1857370"/>
            <a:ext cx="6595164" cy="32861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6" name="テキスト ボックス 35"/>
          <p:cNvSpPr txBox="1"/>
          <p:nvPr/>
        </p:nvSpPr>
        <p:spPr>
          <a:xfrm>
            <a:off x="4714876" y="2210481"/>
            <a:ext cx="2292976" cy="2926442"/>
          </a:xfrm>
          <a:prstGeom prst="rect">
            <a:avLst/>
          </a:prstGeom>
          <a:noFill/>
        </p:spPr>
        <p:txBody>
          <a:bodyPr wrap="square" rtlCol="0">
            <a:spAutoFit/>
          </a:bodyPr>
          <a:lstStyle/>
          <a:p>
            <a:pPr>
              <a:lnSpc>
                <a:spcPts val="1300"/>
              </a:lnSpc>
            </a:pPr>
            <a:r>
              <a:rPr lang="en-US" altLang="ja-JP" sz="1400" b="1" dirty="0" smtClean="0"/>
              <a:t>2016.1.6: </a:t>
            </a:r>
            <a:r>
              <a:rPr lang="en-US" altLang="ja-JP" sz="1400" b="1" dirty="0" smtClean="0">
                <a:solidFill>
                  <a:srgbClr val="FF0000"/>
                </a:solidFill>
              </a:rPr>
              <a:t>nuclear test</a:t>
            </a:r>
          </a:p>
          <a:p>
            <a:pPr>
              <a:lnSpc>
                <a:spcPts val="1300"/>
              </a:lnSpc>
            </a:pPr>
            <a:r>
              <a:rPr lang="en-US" altLang="ja-JP" sz="1400" b="1" dirty="0" smtClean="0"/>
              <a:t>2016.2.7: “satellite launch”</a:t>
            </a:r>
          </a:p>
          <a:p>
            <a:pPr>
              <a:lnSpc>
                <a:spcPts val="1300"/>
              </a:lnSpc>
            </a:pPr>
            <a:r>
              <a:rPr lang="en-US" altLang="ja-JP" sz="1400" b="1" dirty="0" smtClean="0"/>
              <a:t>2016.3.10: two BMs</a:t>
            </a:r>
          </a:p>
          <a:p>
            <a:pPr>
              <a:lnSpc>
                <a:spcPts val="1300"/>
              </a:lnSpc>
            </a:pPr>
            <a:r>
              <a:rPr lang="en-US" altLang="ja-JP" sz="1400" b="1" dirty="0" smtClean="0"/>
              <a:t>2016.3.18: one BM</a:t>
            </a:r>
          </a:p>
          <a:p>
            <a:pPr>
              <a:lnSpc>
                <a:spcPts val="1300"/>
              </a:lnSpc>
            </a:pPr>
            <a:r>
              <a:rPr lang="en-US" altLang="ja-JP" sz="1400" b="1" dirty="0" smtClean="0"/>
              <a:t>2016.4.15: one BM</a:t>
            </a:r>
          </a:p>
          <a:p>
            <a:pPr>
              <a:lnSpc>
                <a:spcPts val="1300"/>
              </a:lnSpc>
            </a:pPr>
            <a:r>
              <a:rPr lang="en-US" altLang="ja-JP" sz="1400" b="1" dirty="0" smtClean="0"/>
              <a:t>2016.4.23: one SLBM</a:t>
            </a:r>
          </a:p>
          <a:p>
            <a:pPr>
              <a:lnSpc>
                <a:spcPts val="1300"/>
              </a:lnSpc>
            </a:pPr>
            <a:r>
              <a:rPr lang="en-US" altLang="ja-JP" sz="1400" b="1" dirty="0" smtClean="0"/>
              <a:t>2016.4.28: two BMs</a:t>
            </a:r>
          </a:p>
          <a:p>
            <a:pPr>
              <a:lnSpc>
                <a:spcPts val="1300"/>
              </a:lnSpc>
            </a:pPr>
            <a:r>
              <a:rPr lang="en-US" altLang="ja-JP" sz="1400" b="1" dirty="0" smtClean="0"/>
              <a:t>2016.5.31: one BM</a:t>
            </a:r>
          </a:p>
          <a:p>
            <a:pPr>
              <a:lnSpc>
                <a:spcPts val="1300"/>
              </a:lnSpc>
            </a:pPr>
            <a:r>
              <a:rPr lang="en-US" altLang="ja-JP" sz="1400" b="1" dirty="0" smtClean="0"/>
              <a:t>2016.6.22: two BMs</a:t>
            </a:r>
          </a:p>
          <a:p>
            <a:pPr>
              <a:lnSpc>
                <a:spcPts val="1300"/>
              </a:lnSpc>
            </a:pPr>
            <a:r>
              <a:rPr lang="en-US" altLang="ja-JP" sz="1400" b="1" dirty="0" smtClean="0"/>
              <a:t>2016.7.9: one SLBM</a:t>
            </a:r>
          </a:p>
          <a:p>
            <a:pPr>
              <a:lnSpc>
                <a:spcPts val="1300"/>
              </a:lnSpc>
            </a:pPr>
            <a:r>
              <a:rPr lang="en-US" altLang="ja-JP" sz="1400" b="1" dirty="0" smtClean="0"/>
              <a:t>2016.7.19: three BMs</a:t>
            </a:r>
          </a:p>
          <a:p>
            <a:pPr>
              <a:lnSpc>
                <a:spcPts val="1300"/>
              </a:lnSpc>
            </a:pPr>
            <a:r>
              <a:rPr lang="en-US" altLang="ja-JP" sz="1400" b="1" dirty="0" smtClean="0"/>
              <a:t>2016.8.3: two BMs</a:t>
            </a:r>
          </a:p>
          <a:p>
            <a:pPr>
              <a:lnSpc>
                <a:spcPts val="1300"/>
              </a:lnSpc>
            </a:pPr>
            <a:r>
              <a:rPr lang="en-US" altLang="ja-JP" sz="1400" b="1" dirty="0" smtClean="0"/>
              <a:t>2016.8.24:</a:t>
            </a:r>
            <a:r>
              <a:rPr lang="ja-JP" altLang="en-US" sz="1400" b="1" dirty="0" smtClean="0"/>
              <a:t> </a:t>
            </a:r>
            <a:r>
              <a:rPr lang="en-US" altLang="ja-JP" sz="1400" b="1" dirty="0" smtClean="0"/>
              <a:t>one SLBM</a:t>
            </a:r>
          </a:p>
          <a:p>
            <a:pPr>
              <a:lnSpc>
                <a:spcPts val="1300"/>
              </a:lnSpc>
            </a:pPr>
            <a:r>
              <a:rPr lang="en-US" altLang="ja-JP" sz="1400" b="1" dirty="0" smtClean="0"/>
              <a:t>2016.9.5: three BMs</a:t>
            </a:r>
          </a:p>
          <a:p>
            <a:pPr>
              <a:lnSpc>
                <a:spcPts val="1300"/>
              </a:lnSpc>
            </a:pPr>
            <a:r>
              <a:rPr lang="en-US" altLang="ja-JP" sz="1400" b="1" dirty="0" smtClean="0"/>
              <a:t>2016.9.9: </a:t>
            </a:r>
            <a:r>
              <a:rPr lang="en-US" altLang="ja-JP" sz="1400" b="1" dirty="0" smtClean="0">
                <a:solidFill>
                  <a:srgbClr val="FF0000"/>
                </a:solidFill>
              </a:rPr>
              <a:t>nuclear test</a:t>
            </a:r>
          </a:p>
          <a:p>
            <a:pPr>
              <a:lnSpc>
                <a:spcPts val="1300"/>
              </a:lnSpc>
            </a:pPr>
            <a:r>
              <a:rPr lang="en-US" altLang="ja-JP" sz="1400" b="1" dirty="0" smtClean="0"/>
              <a:t>2016.10.15: one BM</a:t>
            </a:r>
          </a:p>
          <a:p>
            <a:pPr>
              <a:lnSpc>
                <a:spcPts val="1300"/>
              </a:lnSpc>
            </a:pPr>
            <a:r>
              <a:rPr lang="en-US" altLang="ja-JP" sz="1400" b="1" dirty="0" smtClean="0"/>
              <a:t>2016.10.20: one BM</a:t>
            </a:r>
          </a:p>
        </p:txBody>
      </p:sp>
      <p:sp>
        <p:nvSpPr>
          <p:cNvPr id="62" name="正方形/長方形 61"/>
          <p:cNvSpPr/>
          <p:nvPr/>
        </p:nvSpPr>
        <p:spPr>
          <a:xfrm rot="5400000">
            <a:off x="5543338" y="-137962"/>
            <a:ext cx="357191" cy="3954460"/>
          </a:xfrm>
          <a:prstGeom prst="rect">
            <a:avLst/>
          </a:prstGeom>
          <a:solidFill>
            <a:schemeClr val="bg1"/>
          </a:solidFill>
          <a:ln w="19050">
            <a:solidFill>
              <a:schemeClr val="accent1"/>
            </a:solidFill>
            <a:tailEnd type="arrow"/>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altLang="ja-JP" sz="2000" b="1" dirty="0" smtClean="0">
                <a:solidFill>
                  <a:schemeClr val="accent1"/>
                </a:solidFill>
              </a:rPr>
              <a:t>Kim </a:t>
            </a:r>
            <a:r>
              <a:rPr lang="en-US" altLang="ja-JP" sz="2000" b="1" smtClean="0">
                <a:solidFill>
                  <a:schemeClr val="accent1"/>
                </a:solidFill>
              </a:rPr>
              <a:t>Jong-Un Regime(6 </a:t>
            </a:r>
            <a:r>
              <a:rPr lang="en-US" altLang="ja-JP" sz="2000" b="1" dirty="0" smtClean="0">
                <a:solidFill>
                  <a:schemeClr val="accent1"/>
                </a:solidFill>
              </a:rPr>
              <a:t>years)</a:t>
            </a:r>
          </a:p>
        </p:txBody>
      </p:sp>
      <p:sp>
        <p:nvSpPr>
          <p:cNvPr id="71" name="角丸四角形吹き出し 70"/>
          <p:cNvSpPr/>
          <p:nvPr/>
        </p:nvSpPr>
        <p:spPr>
          <a:xfrm>
            <a:off x="4714876" y="2071684"/>
            <a:ext cx="685937" cy="172628"/>
          </a:xfrm>
          <a:prstGeom prst="wedgeRoundRectCallout">
            <a:avLst>
              <a:gd name="adj1" fmla="val -28545"/>
              <a:gd name="adj2" fmla="val -27516"/>
              <a:gd name="adj3" fmla="val 16667"/>
            </a:avLst>
          </a:prstGeom>
          <a:solidFill>
            <a:schemeClr val="bg1"/>
          </a:solidFill>
          <a:ln w="1270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000"/>
              </a:lnSpc>
              <a:spcAft>
                <a:spcPts val="300"/>
              </a:spcAft>
            </a:pPr>
            <a:r>
              <a:rPr lang="en-US" altLang="ja-JP" sz="1300" b="1" dirty="0" smtClean="0"/>
              <a:t>2016</a:t>
            </a:r>
            <a:endParaRPr lang="en-US" altLang="ja-JP" sz="1000" b="1" dirty="0" smtClean="0"/>
          </a:p>
        </p:txBody>
      </p:sp>
      <p:sp>
        <p:nvSpPr>
          <p:cNvPr id="30" name="線吹き出し 1 (枠付き) 29"/>
          <p:cNvSpPr/>
          <p:nvPr/>
        </p:nvSpPr>
        <p:spPr>
          <a:xfrm rot="5400000">
            <a:off x="1039472" y="1603683"/>
            <a:ext cx="500066" cy="2007571"/>
          </a:xfrm>
          <a:prstGeom prst="borderCallout1">
            <a:avLst>
              <a:gd name="adj1" fmla="val 17754"/>
              <a:gd name="adj2" fmla="val 101291"/>
              <a:gd name="adj3" fmla="val 25824"/>
              <a:gd name="adj4" fmla="val 269615"/>
            </a:avLst>
          </a:prstGeom>
          <a:solidFill>
            <a:schemeClr val="bg1"/>
          </a:solidFill>
          <a:ln w="19050">
            <a:solidFill>
              <a:schemeClr val="accent1"/>
            </a:solidFill>
            <a:headEnd type="none"/>
            <a:tailEnd type="arrow"/>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altLang="ja-JP" sz="1600" b="1" dirty="0">
                <a:solidFill>
                  <a:schemeClr val="accent1"/>
                </a:solidFill>
              </a:rPr>
              <a:t>Kim </a:t>
            </a:r>
            <a:r>
              <a:rPr lang="en-US" altLang="ja-JP" sz="1600" b="1" dirty="0" smtClean="0">
                <a:solidFill>
                  <a:schemeClr val="accent1"/>
                </a:solidFill>
              </a:rPr>
              <a:t>Jong-Il</a:t>
            </a:r>
            <a:r>
              <a:rPr lang="ja-JP" altLang="en-US" sz="1600" b="1" dirty="0">
                <a:solidFill>
                  <a:schemeClr val="accent1"/>
                </a:solidFill>
              </a:rPr>
              <a:t> </a:t>
            </a:r>
            <a:r>
              <a:rPr lang="en-US" altLang="ja-JP" sz="1600" b="1" dirty="0" smtClean="0">
                <a:solidFill>
                  <a:schemeClr val="accent1"/>
                </a:solidFill>
              </a:rPr>
              <a:t>Regime</a:t>
            </a:r>
          </a:p>
          <a:p>
            <a:pPr algn="ctr"/>
            <a:r>
              <a:rPr lang="en-US" altLang="ja-JP" sz="1600" b="1" dirty="0" smtClean="0">
                <a:solidFill>
                  <a:schemeClr val="accent1"/>
                </a:solidFill>
              </a:rPr>
              <a:t>(17 years)</a:t>
            </a:r>
            <a:endParaRPr lang="en-US" altLang="ja-JP" sz="1600" b="1" dirty="0">
              <a:solidFill>
                <a:schemeClr val="accent1"/>
              </a:solidFill>
            </a:endParaRPr>
          </a:p>
        </p:txBody>
      </p:sp>
      <p:sp>
        <p:nvSpPr>
          <p:cNvPr id="8" name="テキスト ボックス 7"/>
          <p:cNvSpPr txBox="1"/>
          <p:nvPr/>
        </p:nvSpPr>
        <p:spPr>
          <a:xfrm>
            <a:off x="2500298" y="2285998"/>
            <a:ext cx="2367054" cy="1759456"/>
          </a:xfrm>
          <a:prstGeom prst="rect">
            <a:avLst/>
          </a:prstGeom>
          <a:noFill/>
        </p:spPr>
        <p:txBody>
          <a:bodyPr wrap="square" rtlCol="0">
            <a:spAutoFit/>
          </a:bodyPr>
          <a:lstStyle/>
          <a:p>
            <a:pPr lvl="0">
              <a:lnSpc>
                <a:spcPts val="1300"/>
              </a:lnSpc>
            </a:pPr>
            <a:r>
              <a:rPr lang="en-US" altLang="ja-JP" sz="1400" b="1" dirty="0">
                <a:solidFill>
                  <a:prstClr val="black"/>
                </a:solidFill>
              </a:rPr>
              <a:t>2012.4.13: “satellite launch”</a:t>
            </a:r>
          </a:p>
          <a:p>
            <a:pPr lvl="0">
              <a:lnSpc>
                <a:spcPts val="1300"/>
              </a:lnSpc>
            </a:pPr>
            <a:r>
              <a:rPr lang="en-US" altLang="ja-JP" sz="1400" b="1" dirty="0">
                <a:solidFill>
                  <a:prstClr val="black"/>
                </a:solidFill>
              </a:rPr>
              <a:t>2012.12.12: “satellite launch”</a:t>
            </a:r>
          </a:p>
          <a:p>
            <a:pPr lvl="0">
              <a:lnSpc>
                <a:spcPts val="1300"/>
              </a:lnSpc>
            </a:pPr>
            <a:r>
              <a:rPr lang="en-US" altLang="ja-JP" sz="1400" b="1" dirty="0">
                <a:solidFill>
                  <a:prstClr val="black"/>
                </a:solidFill>
              </a:rPr>
              <a:t>2013.2.12: </a:t>
            </a:r>
            <a:r>
              <a:rPr lang="en-US" altLang="ja-JP" sz="1400" b="1" dirty="0">
                <a:solidFill>
                  <a:srgbClr val="FF0000"/>
                </a:solidFill>
              </a:rPr>
              <a:t>nuclear test</a:t>
            </a:r>
            <a:endParaRPr lang="en-US" altLang="ja-JP" sz="1400" b="1" dirty="0">
              <a:solidFill>
                <a:prstClr val="black"/>
              </a:solidFill>
            </a:endParaRPr>
          </a:p>
          <a:p>
            <a:pPr lvl="0">
              <a:lnSpc>
                <a:spcPts val="1300"/>
              </a:lnSpc>
            </a:pPr>
            <a:r>
              <a:rPr lang="en-US" altLang="ja-JP" sz="1400" b="1" dirty="0">
                <a:solidFill>
                  <a:prstClr val="black"/>
                </a:solidFill>
              </a:rPr>
              <a:t>2014.3.3: </a:t>
            </a:r>
            <a:r>
              <a:rPr lang="en-US" altLang="ja-JP" sz="1400" b="1" dirty="0" smtClean="0">
                <a:solidFill>
                  <a:prstClr val="black"/>
                </a:solidFill>
              </a:rPr>
              <a:t>two </a:t>
            </a:r>
            <a:r>
              <a:rPr lang="en-US" altLang="ja-JP" sz="1400" b="1" dirty="0">
                <a:solidFill>
                  <a:prstClr val="black"/>
                </a:solidFill>
              </a:rPr>
              <a:t>BMs</a:t>
            </a:r>
          </a:p>
          <a:p>
            <a:pPr lvl="0">
              <a:lnSpc>
                <a:spcPts val="1300"/>
              </a:lnSpc>
            </a:pPr>
            <a:r>
              <a:rPr lang="en-US" altLang="ja-JP" sz="1400" b="1" dirty="0">
                <a:solidFill>
                  <a:prstClr val="black"/>
                </a:solidFill>
              </a:rPr>
              <a:t>2014.3.26: </a:t>
            </a:r>
            <a:r>
              <a:rPr lang="en-US" altLang="ja-JP" sz="1400" b="1" dirty="0" smtClean="0">
                <a:solidFill>
                  <a:prstClr val="black"/>
                </a:solidFill>
              </a:rPr>
              <a:t>two </a:t>
            </a:r>
            <a:r>
              <a:rPr lang="en-US" altLang="ja-JP" sz="1400" b="1" dirty="0">
                <a:solidFill>
                  <a:prstClr val="black"/>
                </a:solidFill>
              </a:rPr>
              <a:t>BMs</a:t>
            </a:r>
          </a:p>
          <a:p>
            <a:pPr lvl="0">
              <a:lnSpc>
                <a:spcPts val="1300"/>
              </a:lnSpc>
            </a:pPr>
            <a:r>
              <a:rPr lang="en-US" altLang="ja-JP" sz="1400" b="1" dirty="0">
                <a:solidFill>
                  <a:prstClr val="black"/>
                </a:solidFill>
              </a:rPr>
              <a:t>2014.6.29: </a:t>
            </a:r>
            <a:r>
              <a:rPr lang="en-US" altLang="ja-JP" sz="1400" b="1" dirty="0" smtClean="0">
                <a:solidFill>
                  <a:prstClr val="black"/>
                </a:solidFill>
              </a:rPr>
              <a:t>multiple BMs</a:t>
            </a:r>
            <a:endParaRPr lang="en-US" altLang="ja-JP" sz="1400" b="1" dirty="0">
              <a:solidFill>
                <a:prstClr val="black"/>
              </a:solidFill>
            </a:endParaRPr>
          </a:p>
          <a:p>
            <a:pPr lvl="0">
              <a:lnSpc>
                <a:spcPts val="1300"/>
              </a:lnSpc>
            </a:pPr>
            <a:r>
              <a:rPr lang="en-US" altLang="ja-JP" sz="1400" b="1" dirty="0">
                <a:solidFill>
                  <a:prstClr val="black"/>
                </a:solidFill>
              </a:rPr>
              <a:t>2014.7.9: multiple </a:t>
            </a:r>
            <a:r>
              <a:rPr lang="en-US" altLang="ja-JP" sz="1400" b="1" dirty="0" smtClean="0">
                <a:solidFill>
                  <a:prstClr val="black"/>
                </a:solidFill>
              </a:rPr>
              <a:t>BMs</a:t>
            </a:r>
            <a:endParaRPr lang="en-US" altLang="ja-JP" sz="1400" b="1" dirty="0">
              <a:solidFill>
                <a:prstClr val="black"/>
              </a:solidFill>
            </a:endParaRPr>
          </a:p>
          <a:p>
            <a:pPr lvl="0">
              <a:lnSpc>
                <a:spcPts val="1300"/>
              </a:lnSpc>
            </a:pPr>
            <a:r>
              <a:rPr lang="en-US" altLang="ja-JP" sz="1400" b="1" dirty="0">
                <a:solidFill>
                  <a:prstClr val="black"/>
                </a:solidFill>
              </a:rPr>
              <a:t>2014.7.13: </a:t>
            </a:r>
            <a:r>
              <a:rPr lang="en-US" altLang="ja-JP" sz="1400" b="1" dirty="0" smtClean="0">
                <a:solidFill>
                  <a:prstClr val="black"/>
                </a:solidFill>
              </a:rPr>
              <a:t>two </a:t>
            </a:r>
            <a:r>
              <a:rPr lang="en-US" altLang="ja-JP" sz="1400" b="1" dirty="0">
                <a:solidFill>
                  <a:prstClr val="black"/>
                </a:solidFill>
              </a:rPr>
              <a:t>BMs</a:t>
            </a:r>
          </a:p>
          <a:p>
            <a:pPr lvl="0">
              <a:lnSpc>
                <a:spcPts val="1300"/>
              </a:lnSpc>
            </a:pPr>
            <a:r>
              <a:rPr lang="en-US" altLang="ja-JP" sz="1400" b="1" dirty="0">
                <a:solidFill>
                  <a:prstClr val="black"/>
                </a:solidFill>
              </a:rPr>
              <a:t>2014.7.26: </a:t>
            </a:r>
            <a:r>
              <a:rPr lang="en-US" altLang="ja-JP" sz="1400" b="1" dirty="0" smtClean="0">
                <a:solidFill>
                  <a:prstClr val="black"/>
                </a:solidFill>
              </a:rPr>
              <a:t>one BM</a:t>
            </a:r>
            <a:endParaRPr lang="en-US" altLang="ja-JP" sz="1400" b="1" dirty="0">
              <a:solidFill>
                <a:prstClr val="black"/>
              </a:solidFill>
            </a:endParaRPr>
          </a:p>
          <a:p>
            <a:pPr lvl="0">
              <a:lnSpc>
                <a:spcPts val="1300"/>
              </a:lnSpc>
            </a:pPr>
            <a:r>
              <a:rPr lang="en-US" altLang="ja-JP" sz="1400" b="1" dirty="0">
                <a:solidFill>
                  <a:prstClr val="black"/>
                </a:solidFill>
              </a:rPr>
              <a:t>2015.3.2: </a:t>
            </a:r>
            <a:r>
              <a:rPr lang="en-US" altLang="ja-JP" sz="1400" b="1" dirty="0" smtClean="0">
                <a:solidFill>
                  <a:prstClr val="black"/>
                </a:solidFill>
              </a:rPr>
              <a:t>two BMs</a:t>
            </a:r>
            <a:endParaRPr lang="en-US" altLang="ja-JP" sz="1400" b="1" dirty="0">
              <a:solidFill>
                <a:prstClr val="black"/>
              </a:solidFill>
            </a:endParaRPr>
          </a:p>
        </p:txBody>
      </p:sp>
      <p:sp>
        <p:nvSpPr>
          <p:cNvPr id="2" name="スライド番号プレースホルダー 1"/>
          <p:cNvSpPr>
            <a:spLocks noGrp="1"/>
          </p:cNvSpPr>
          <p:nvPr>
            <p:ph type="sldNum" sz="quarter" idx="12"/>
          </p:nvPr>
        </p:nvSpPr>
        <p:spPr>
          <a:xfrm>
            <a:off x="7010400" y="4905181"/>
            <a:ext cx="2133600" cy="273844"/>
          </a:xfrm>
        </p:spPr>
        <p:txBody>
          <a:bodyPr/>
          <a:lstStyle/>
          <a:p>
            <a:fld id="{524AB98B-8A0C-4036-9C35-E903590AB689}" type="slidenum">
              <a:rPr kumimoji="1" lang="ja-JP" altLang="en-US" smtClean="0"/>
              <a:pPr/>
              <a:t>17</a:t>
            </a:fld>
            <a:endParaRPr kumimoji="1" lang="ja-JP" altLang="en-US" dirty="0"/>
          </a:p>
        </p:txBody>
      </p:sp>
      <p:sp>
        <p:nvSpPr>
          <p:cNvPr id="37" name="線吹き出し 1 (枠付き) 36"/>
          <p:cNvSpPr/>
          <p:nvPr/>
        </p:nvSpPr>
        <p:spPr>
          <a:xfrm rot="5400000">
            <a:off x="1043959" y="884817"/>
            <a:ext cx="409917" cy="2212147"/>
          </a:xfrm>
          <a:prstGeom prst="borderCallout1">
            <a:avLst>
              <a:gd name="adj1" fmla="val 89760"/>
              <a:gd name="adj2" fmla="val 101291"/>
              <a:gd name="adj3" fmla="val 82005"/>
              <a:gd name="adj4" fmla="val 320117"/>
            </a:avLst>
          </a:prstGeom>
          <a:solidFill>
            <a:schemeClr val="bg1"/>
          </a:solidFill>
          <a:ln w="19050">
            <a:solidFill>
              <a:schemeClr val="accent1"/>
            </a:solidFill>
            <a:headEnd type="none"/>
            <a:tailEnd type="arrow"/>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n-US" altLang="ja-JP" sz="1600" b="1" dirty="0">
                <a:solidFill>
                  <a:schemeClr val="accent1"/>
                </a:solidFill>
              </a:rPr>
              <a:t>Kim </a:t>
            </a:r>
            <a:r>
              <a:rPr lang="en-US" altLang="ja-JP" sz="1600" b="1" dirty="0" smtClean="0">
                <a:solidFill>
                  <a:schemeClr val="accent1"/>
                </a:solidFill>
              </a:rPr>
              <a:t>Il-Sung</a:t>
            </a:r>
            <a:r>
              <a:rPr lang="ja-JP" altLang="en-US" sz="1600" b="1" dirty="0" smtClean="0">
                <a:solidFill>
                  <a:schemeClr val="accent1"/>
                </a:solidFill>
              </a:rPr>
              <a:t> </a:t>
            </a:r>
            <a:r>
              <a:rPr lang="en-US" altLang="ja-JP" sz="1600" b="1" dirty="0" smtClean="0">
                <a:solidFill>
                  <a:schemeClr val="accent1"/>
                </a:solidFill>
              </a:rPr>
              <a:t>Regime</a:t>
            </a:r>
            <a:endParaRPr lang="en-US" altLang="ja-JP" sz="1600" b="1" dirty="0">
              <a:solidFill>
                <a:schemeClr val="accent1"/>
              </a:solidFill>
            </a:endParaRPr>
          </a:p>
        </p:txBody>
      </p:sp>
      <p:pic>
        <p:nvPicPr>
          <p:cNvPr id="1028" name="Picture 4" descr="http://img.hani.co.kr/imgdb/japan/news/resize/2017/0308/148890228544_20170308.jpg"/>
          <p:cNvPicPr>
            <a:picLocks noChangeAspect="1" noChangeArrowheads="1"/>
          </p:cNvPicPr>
          <p:nvPr/>
        </p:nvPicPr>
        <p:blipFill rotWithShape="1">
          <a:blip r:embed="rId4">
            <a:extLst>
              <a:ext uri="{28A0092B-C50C-407E-A947-70E740481C1C}">
                <a14:useLocalDpi xmlns:a14="http://schemas.microsoft.com/office/drawing/2010/main" val="0"/>
              </a:ext>
            </a:extLst>
          </a:blip>
          <a:srcRect t="22980" r="50000"/>
          <a:stretch/>
        </p:blipFill>
        <p:spPr bwMode="auto">
          <a:xfrm>
            <a:off x="196006" y="405127"/>
            <a:ext cx="1490204" cy="1232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金日成氏生誕105周年慶祝軍事パレード平壌市民・パレードに参加した金正恩氏（2017年4月16日付労働新聞より）"/>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525" y="554911"/>
            <a:ext cx="1724755" cy="10758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884" t="35175" r="19140" b="-1"/>
          <a:stretch/>
        </p:blipFill>
        <p:spPr bwMode="auto">
          <a:xfrm>
            <a:off x="6898094" y="497357"/>
            <a:ext cx="1967302" cy="99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北朝鮮、ミサイル発射に失敗 米韓国防当局"/>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7323" y="511664"/>
            <a:ext cx="1785950" cy="100202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14282" y="3000378"/>
            <a:ext cx="2258743" cy="1692771"/>
          </a:xfrm>
          <a:prstGeom prst="rect">
            <a:avLst/>
          </a:prstGeom>
          <a:noFill/>
        </p:spPr>
        <p:txBody>
          <a:bodyPr wrap="square" rtlCol="0">
            <a:spAutoFit/>
          </a:bodyPr>
          <a:lstStyle/>
          <a:p>
            <a:r>
              <a:rPr lang="en-US" altLang="ja-JP" sz="1300" b="1" dirty="0" smtClean="0"/>
              <a:t>1993.5.29: one BM</a:t>
            </a:r>
          </a:p>
          <a:p>
            <a:endParaRPr lang="en-US" altLang="ja-JP" sz="1300" b="1" dirty="0" smtClean="0"/>
          </a:p>
          <a:p>
            <a:r>
              <a:rPr lang="en-US" altLang="ja-JP" sz="1300" b="1" dirty="0" smtClean="0"/>
              <a:t>1998.8.31: “satellite launch”</a:t>
            </a:r>
            <a:endParaRPr lang="ja-JP" altLang="en-US" sz="1300" dirty="0"/>
          </a:p>
          <a:p>
            <a:r>
              <a:rPr lang="en-US" altLang="ja-JP" sz="1300" b="1" dirty="0" smtClean="0"/>
              <a:t>2006.7.5:  multiple BMs</a:t>
            </a:r>
            <a:endParaRPr lang="ja-JP" altLang="en-US" sz="1300" dirty="0"/>
          </a:p>
          <a:p>
            <a:r>
              <a:rPr lang="en-US" altLang="ja-JP" sz="1300" b="1" dirty="0" smtClean="0"/>
              <a:t>2006.10.9:  </a:t>
            </a:r>
            <a:r>
              <a:rPr lang="en-US" altLang="ja-JP" sz="1300" b="1" dirty="0" smtClean="0">
                <a:solidFill>
                  <a:srgbClr val="FF0000"/>
                </a:solidFill>
              </a:rPr>
              <a:t>nuclear test</a:t>
            </a:r>
            <a:endParaRPr lang="ja-JP" altLang="en-US" sz="1300" dirty="0"/>
          </a:p>
          <a:p>
            <a:r>
              <a:rPr lang="en-US" altLang="ja-JP" sz="1300" b="1" dirty="0" smtClean="0"/>
              <a:t>2009.4.5: “satellite launch”</a:t>
            </a:r>
          </a:p>
          <a:p>
            <a:r>
              <a:rPr lang="en-US" altLang="ja-JP" sz="1300" b="1" dirty="0" smtClean="0"/>
              <a:t>2009.5 25: </a:t>
            </a:r>
            <a:r>
              <a:rPr lang="en-US" altLang="ja-JP" sz="1300" b="1" dirty="0" smtClean="0">
                <a:solidFill>
                  <a:srgbClr val="FF0000"/>
                </a:solidFill>
              </a:rPr>
              <a:t>nuclear test</a:t>
            </a:r>
            <a:endParaRPr lang="ja-JP" altLang="en-US" sz="1300" dirty="0"/>
          </a:p>
          <a:p>
            <a:r>
              <a:rPr lang="en-US" altLang="ja-JP" sz="1300" b="1" dirty="0" smtClean="0"/>
              <a:t>2009.7.4: multiple BMs</a:t>
            </a:r>
          </a:p>
        </p:txBody>
      </p:sp>
      <p:sp>
        <p:nvSpPr>
          <p:cNvPr id="27" name="テキスト ボックス 26"/>
          <p:cNvSpPr txBox="1"/>
          <p:nvPr/>
        </p:nvSpPr>
        <p:spPr>
          <a:xfrm>
            <a:off x="7092280" y="2285998"/>
            <a:ext cx="2233345" cy="2426305"/>
          </a:xfrm>
          <a:prstGeom prst="rect">
            <a:avLst/>
          </a:prstGeom>
          <a:noFill/>
        </p:spPr>
        <p:txBody>
          <a:bodyPr wrap="square" rtlCol="0">
            <a:spAutoFit/>
          </a:bodyPr>
          <a:lstStyle/>
          <a:p>
            <a:pPr>
              <a:lnSpc>
                <a:spcPts val="1300"/>
              </a:lnSpc>
            </a:pPr>
            <a:r>
              <a:rPr lang="en-US" altLang="ja-JP" sz="1400" b="1" dirty="0" smtClean="0"/>
              <a:t>2017.2.12: </a:t>
            </a:r>
            <a:r>
              <a:rPr lang="en-US" altLang="ja-JP" sz="1400" b="1" dirty="0"/>
              <a:t>one BM</a:t>
            </a:r>
          </a:p>
          <a:p>
            <a:pPr>
              <a:lnSpc>
                <a:spcPts val="1300"/>
              </a:lnSpc>
            </a:pPr>
            <a:r>
              <a:rPr lang="en-US" altLang="ja-JP" sz="1400" b="1" dirty="0"/>
              <a:t>2017.3.6: four BMs</a:t>
            </a:r>
          </a:p>
          <a:p>
            <a:pPr>
              <a:lnSpc>
                <a:spcPts val="1300"/>
              </a:lnSpc>
            </a:pPr>
            <a:r>
              <a:rPr lang="en-US" altLang="ja-JP" sz="1400" b="1" dirty="0"/>
              <a:t>2017.3.22: one BM</a:t>
            </a:r>
          </a:p>
          <a:p>
            <a:pPr>
              <a:lnSpc>
                <a:spcPts val="1300"/>
              </a:lnSpc>
            </a:pPr>
            <a:r>
              <a:rPr lang="en-US" altLang="ja-JP" sz="1400" b="1" dirty="0"/>
              <a:t>2017.4.5: one BM</a:t>
            </a:r>
          </a:p>
          <a:p>
            <a:pPr>
              <a:lnSpc>
                <a:spcPts val="1300"/>
              </a:lnSpc>
            </a:pPr>
            <a:r>
              <a:rPr lang="en-US" altLang="ja-JP" sz="1400" b="1" dirty="0"/>
              <a:t>2017.4.16: one </a:t>
            </a:r>
            <a:r>
              <a:rPr lang="en-US" altLang="ja-JP" sz="1400" b="1" dirty="0" smtClean="0"/>
              <a:t>BM</a:t>
            </a:r>
          </a:p>
          <a:p>
            <a:pPr>
              <a:lnSpc>
                <a:spcPts val="1300"/>
              </a:lnSpc>
            </a:pPr>
            <a:r>
              <a:rPr lang="en-US" altLang="ja-JP" sz="1400" b="1" dirty="0" smtClean="0"/>
              <a:t>2017.4.29: </a:t>
            </a:r>
            <a:r>
              <a:rPr lang="en-US" altLang="ja-JP" sz="1400" b="1" dirty="0"/>
              <a:t>one BM</a:t>
            </a:r>
          </a:p>
          <a:p>
            <a:pPr>
              <a:lnSpc>
                <a:spcPts val="1300"/>
              </a:lnSpc>
            </a:pPr>
            <a:r>
              <a:rPr lang="en-US" altLang="ja-JP" sz="1400" b="1" dirty="0" smtClean="0"/>
              <a:t>2017.5.14: one BM</a:t>
            </a:r>
          </a:p>
          <a:p>
            <a:pPr>
              <a:lnSpc>
                <a:spcPts val="1300"/>
              </a:lnSpc>
            </a:pPr>
            <a:r>
              <a:rPr lang="en-US" altLang="ja-JP" sz="1400" b="1" dirty="0" smtClean="0"/>
              <a:t>2017.5.21: one BM</a:t>
            </a:r>
          </a:p>
          <a:p>
            <a:pPr>
              <a:lnSpc>
                <a:spcPts val="1300"/>
              </a:lnSpc>
            </a:pPr>
            <a:r>
              <a:rPr lang="en-US" altLang="ja-JP" sz="1400" b="1" dirty="0" smtClean="0"/>
              <a:t>2017.5.29: one BM</a:t>
            </a:r>
          </a:p>
          <a:p>
            <a:pPr>
              <a:lnSpc>
                <a:spcPts val="1300"/>
              </a:lnSpc>
            </a:pPr>
            <a:r>
              <a:rPr lang="en-US" altLang="ja-JP" sz="1400" b="1" dirty="0" smtClean="0"/>
              <a:t>2017.7.4: </a:t>
            </a:r>
            <a:r>
              <a:rPr lang="en-US" altLang="ja-JP" sz="1400" b="1" dirty="0" smtClean="0">
                <a:solidFill>
                  <a:srgbClr val="7030A0"/>
                </a:solidFill>
              </a:rPr>
              <a:t>one ICBM</a:t>
            </a:r>
          </a:p>
          <a:p>
            <a:pPr>
              <a:lnSpc>
                <a:spcPts val="1300"/>
              </a:lnSpc>
            </a:pPr>
            <a:r>
              <a:rPr lang="en-US" altLang="ja-JP" sz="1400" b="1" dirty="0" smtClean="0"/>
              <a:t>2017.7.28: </a:t>
            </a:r>
            <a:r>
              <a:rPr lang="en-US" altLang="ja-JP" sz="1400" b="1" dirty="0" smtClean="0">
                <a:solidFill>
                  <a:srgbClr val="7030A0"/>
                </a:solidFill>
              </a:rPr>
              <a:t>one ICBM</a:t>
            </a:r>
          </a:p>
          <a:p>
            <a:pPr>
              <a:lnSpc>
                <a:spcPts val="1300"/>
              </a:lnSpc>
            </a:pPr>
            <a:r>
              <a:rPr lang="en-US" altLang="ja-JP" sz="1400" b="1" dirty="0" smtClean="0"/>
              <a:t>2017.8.29: one BM</a:t>
            </a:r>
          </a:p>
          <a:p>
            <a:pPr>
              <a:lnSpc>
                <a:spcPts val="1300"/>
              </a:lnSpc>
            </a:pPr>
            <a:r>
              <a:rPr lang="en-US" altLang="ja-JP" sz="1400" b="1" dirty="0" smtClean="0"/>
              <a:t>2017.9.3: </a:t>
            </a:r>
            <a:r>
              <a:rPr lang="en-US" altLang="ja-JP" sz="1400" b="1" dirty="0" smtClean="0">
                <a:solidFill>
                  <a:srgbClr val="FF0000"/>
                </a:solidFill>
              </a:rPr>
              <a:t>nuclear test</a:t>
            </a:r>
          </a:p>
          <a:p>
            <a:pPr>
              <a:lnSpc>
                <a:spcPts val="1300"/>
              </a:lnSpc>
            </a:pPr>
            <a:r>
              <a:rPr lang="en-US" altLang="ja-JP" sz="1400" b="1" dirty="0" smtClean="0"/>
              <a:t>2017.9.15: </a:t>
            </a:r>
            <a:r>
              <a:rPr lang="en-US" altLang="ja-JP" sz="1400" b="1" dirty="0"/>
              <a:t>one </a:t>
            </a:r>
            <a:r>
              <a:rPr lang="en-US" altLang="ja-JP" sz="1400" b="1" dirty="0" smtClean="0"/>
              <a:t>BM</a:t>
            </a:r>
            <a:endParaRPr lang="en-US" altLang="ja-JP" sz="1400" b="1" dirty="0"/>
          </a:p>
        </p:txBody>
      </p:sp>
      <p:sp>
        <p:nvSpPr>
          <p:cNvPr id="28" name="角丸四角形吹き出し 27"/>
          <p:cNvSpPr/>
          <p:nvPr/>
        </p:nvSpPr>
        <p:spPr>
          <a:xfrm>
            <a:off x="7254424" y="2052743"/>
            <a:ext cx="769710" cy="191569"/>
          </a:xfrm>
          <a:prstGeom prst="wedgeRoundRectCallout">
            <a:avLst>
              <a:gd name="adj1" fmla="val -27227"/>
              <a:gd name="adj2" fmla="val -9369"/>
              <a:gd name="adj3" fmla="val 16667"/>
            </a:avLst>
          </a:prstGeom>
          <a:solidFill>
            <a:schemeClr val="bg1"/>
          </a:solidFill>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000"/>
              </a:lnSpc>
              <a:spcAft>
                <a:spcPts val="300"/>
              </a:spcAft>
            </a:pPr>
            <a:r>
              <a:rPr lang="en-US" altLang="ja-JP" sz="1300" b="1" dirty="0" smtClean="0"/>
              <a:t>2017</a:t>
            </a:r>
            <a:endParaRPr lang="en-US" altLang="ja-JP" sz="1000" b="1" dirty="0"/>
          </a:p>
        </p:txBody>
      </p:sp>
      <p:sp>
        <p:nvSpPr>
          <p:cNvPr id="32" name="角丸四角形吹き出し 31"/>
          <p:cNvSpPr/>
          <p:nvPr/>
        </p:nvSpPr>
        <p:spPr>
          <a:xfrm>
            <a:off x="2571736" y="2071684"/>
            <a:ext cx="1057732" cy="198425"/>
          </a:xfrm>
          <a:prstGeom prst="wedgeRoundRectCallout">
            <a:avLst>
              <a:gd name="adj1" fmla="val -28545"/>
              <a:gd name="adj2" fmla="val -27516"/>
              <a:gd name="adj3" fmla="val 16667"/>
            </a:avLst>
          </a:prstGeom>
          <a:solidFill>
            <a:schemeClr val="bg1"/>
          </a:solidFill>
          <a:ln w="127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000"/>
              </a:lnSpc>
              <a:spcAft>
                <a:spcPts val="300"/>
              </a:spcAft>
            </a:pPr>
            <a:r>
              <a:rPr lang="en-US" altLang="ja-JP" sz="1300" b="1" dirty="0" smtClean="0"/>
              <a:t>2012-2015</a:t>
            </a:r>
            <a:endParaRPr lang="en-US" altLang="ja-JP" sz="1000" b="1" dirty="0" smtClean="0"/>
          </a:p>
        </p:txBody>
      </p:sp>
      <p:sp>
        <p:nvSpPr>
          <p:cNvPr id="3" name="テキスト ボックス 2"/>
          <p:cNvSpPr txBox="1"/>
          <p:nvPr/>
        </p:nvSpPr>
        <p:spPr>
          <a:xfrm>
            <a:off x="1289505" y="-11556"/>
            <a:ext cx="7200800" cy="523220"/>
          </a:xfrm>
          <a:prstGeom prst="rect">
            <a:avLst/>
          </a:prstGeom>
          <a:noFill/>
        </p:spPr>
        <p:txBody>
          <a:bodyPr wrap="square" rtlCol="0">
            <a:spAutoFit/>
          </a:bodyPr>
          <a:lstStyle/>
          <a:p>
            <a:r>
              <a:rPr kumimoji="1" lang="en-US" altLang="ja-JP" sz="2800" b="1" dirty="0" smtClean="0"/>
              <a:t>North Korea: nuclear and missile </a:t>
            </a:r>
            <a:r>
              <a:rPr kumimoji="1" lang="en-US" altLang="ja-JP" sz="2800" b="1" dirty="0" err="1" smtClean="0"/>
              <a:t>programme</a:t>
            </a:r>
            <a:endParaRPr kumimoji="1" lang="ja-JP" altLang="en-US" sz="2800" b="1" dirty="0"/>
          </a:p>
        </p:txBody>
      </p:sp>
      <p:sp>
        <p:nvSpPr>
          <p:cNvPr id="22" name="角丸四角形吹き出し 27"/>
          <p:cNvSpPr/>
          <p:nvPr/>
        </p:nvSpPr>
        <p:spPr>
          <a:xfrm>
            <a:off x="7214859" y="4693149"/>
            <a:ext cx="769710" cy="191569"/>
          </a:xfrm>
          <a:prstGeom prst="wedgeRoundRectCallout">
            <a:avLst>
              <a:gd name="adj1" fmla="val -27227"/>
              <a:gd name="adj2" fmla="val -9369"/>
              <a:gd name="adj3" fmla="val 16667"/>
            </a:avLst>
          </a:prstGeom>
          <a:solidFill>
            <a:schemeClr val="bg1"/>
          </a:solidFill>
          <a:ln w="127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000"/>
              </a:lnSpc>
              <a:spcAft>
                <a:spcPts val="300"/>
              </a:spcAft>
            </a:pPr>
            <a:r>
              <a:rPr lang="en-US" altLang="ja-JP" sz="1300" b="1" dirty="0" smtClean="0"/>
              <a:t>2018</a:t>
            </a:r>
            <a:endParaRPr lang="en-US" altLang="ja-JP" sz="1000" b="1" dirty="0"/>
          </a:p>
        </p:txBody>
      </p:sp>
      <p:sp>
        <p:nvSpPr>
          <p:cNvPr id="23" name="テキスト ボックス 26"/>
          <p:cNvSpPr txBox="1"/>
          <p:nvPr/>
        </p:nvSpPr>
        <p:spPr>
          <a:xfrm>
            <a:off x="7092280" y="4891474"/>
            <a:ext cx="2233345" cy="264752"/>
          </a:xfrm>
          <a:prstGeom prst="rect">
            <a:avLst/>
          </a:prstGeom>
          <a:noFill/>
        </p:spPr>
        <p:txBody>
          <a:bodyPr wrap="square" rtlCol="0">
            <a:spAutoFit/>
          </a:bodyPr>
          <a:lstStyle/>
          <a:p>
            <a:pPr>
              <a:lnSpc>
                <a:spcPts val="1300"/>
              </a:lnSpc>
            </a:pPr>
            <a:r>
              <a:rPr lang="en-US" altLang="ja-JP" sz="1400" b="1" dirty="0" smtClean="0"/>
              <a:t>No nuclear tests</a:t>
            </a:r>
            <a:endParaRPr lang="en-US" altLang="ja-JP" sz="1400" b="1" dirty="0"/>
          </a:p>
        </p:txBody>
      </p:sp>
    </p:spTree>
    <p:extLst>
      <p:ext uri="{BB962C8B-B14F-4D97-AF65-F5344CB8AC3E}">
        <p14:creationId xmlns:p14="http://schemas.microsoft.com/office/powerpoint/2010/main" val="517559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https://si.wsj.net/public/resources/images/WO-BB191_NKMISS_16U_20160804103615.jp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テキスト ボックス 1"/>
          <p:cNvSpPr txBox="1"/>
          <p:nvPr/>
        </p:nvSpPr>
        <p:spPr>
          <a:xfrm>
            <a:off x="1142976" y="0"/>
            <a:ext cx="7036080" cy="523220"/>
          </a:xfrm>
          <a:prstGeom prst="rect">
            <a:avLst/>
          </a:prstGeom>
          <a:noFill/>
        </p:spPr>
        <p:txBody>
          <a:bodyPr wrap="square" rtlCol="0">
            <a:spAutoFit/>
          </a:bodyPr>
          <a:lstStyle/>
          <a:p>
            <a:pPr algn="ctr"/>
            <a:r>
              <a:rPr lang="en-US" altLang="ja-JP" sz="2800" b="1" u="sng" dirty="0"/>
              <a:t>Range of North Korean Ballistic </a:t>
            </a:r>
            <a:r>
              <a:rPr lang="en-US" altLang="ja-JP" sz="2800" b="1" u="sng" dirty="0" smtClean="0"/>
              <a:t>Missiles</a:t>
            </a:r>
            <a:endParaRPr lang="en-US" altLang="ja-JP" sz="2800" b="1" u="sng"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5720" y="500048"/>
            <a:ext cx="8468990" cy="457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a:xfrm>
            <a:off x="6971068" y="4869657"/>
            <a:ext cx="2133600" cy="273844"/>
          </a:xfrm>
        </p:spPr>
        <p:txBody>
          <a:bodyPr/>
          <a:lstStyle/>
          <a:p>
            <a:fld id="{4BB28497-66DC-4CFF-A214-D298702F0B1E}" type="slidenum">
              <a:rPr kumimoji="1" lang="ja-JP" altLang="en-US" smtClean="0"/>
              <a:pPr/>
              <a:t>18</a:t>
            </a:fld>
            <a:endParaRPr kumimoji="1" lang="ja-JP" altLang="en-US" dirty="0"/>
          </a:p>
        </p:txBody>
      </p:sp>
      <p:sp>
        <p:nvSpPr>
          <p:cNvPr id="11" name="正方形/長方形 10"/>
          <p:cNvSpPr/>
          <p:nvPr/>
        </p:nvSpPr>
        <p:spPr>
          <a:xfrm>
            <a:off x="5929322" y="3071816"/>
            <a:ext cx="2836674" cy="276999"/>
          </a:xfrm>
          <a:prstGeom prst="rect">
            <a:avLst/>
          </a:prstGeom>
        </p:spPr>
        <p:txBody>
          <a:bodyPr wrap="none">
            <a:spAutoFit/>
          </a:bodyPr>
          <a:lstStyle/>
          <a:p>
            <a:r>
              <a:rPr lang="en-US" altLang="ja-JP" sz="1200" dirty="0" smtClean="0"/>
              <a:t>Source: Japan’s Defense White Paper 2016</a:t>
            </a:r>
            <a:endParaRPr lang="ja-JP" altLang="en-US" sz="1200" dirty="0"/>
          </a:p>
        </p:txBody>
      </p:sp>
      <p:sp>
        <p:nvSpPr>
          <p:cNvPr id="12" name="テキスト ボックス 11"/>
          <p:cNvSpPr txBox="1"/>
          <p:nvPr/>
        </p:nvSpPr>
        <p:spPr>
          <a:xfrm>
            <a:off x="357158" y="3500444"/>
            <a:ext cx="1500198" cy="923330"/>
          </a:xfrm>
          <a:prstGeom prst="rect">
            <a:avLst/>
          </a:prstGeom>
          <a:noFill/>
        </p:spPr>
        <p:txBody>
          <a:bodyPr wrap="square" rtlCol="0">
            <a:spAutoFit/>
          </a:bodyPr>
          <a:lstStyle/>
          <a:p>
            <a:r>
              <a:rPr lang="en-US" altLang="ja-JP" sz="1400" i="1" dirty="0" smtClean="0"/>
              <a:t> </a:t>
            </a:r>
            <a:r>
              <a:rPr lang="en-US" altLang="ja-JP" sz="1000" i="1" dirty="0" smtClean="0"/>
              <a:t>This shows </a:t>
            </a:r>
            <a:r>
              <a:rPr lang="en-US" altLang="ja-JP" sz="1000" i="1" dirty="0"/>
              <a:t>a rough image of the distance each missile can reach from Pyongyang for the sake of convenience.</a:t>
            </a:r>
            <a:endParaRPr kumimoji="1" lang="ja-JP" altLang="en-US" sz="1000" i="1" dirty="0"/>
          </a:p>
        </p:txBody>
      </p:sp>
    </p:spTree>
    <p:extLst>
      <p:ext uri="{BB962C8B-B14F-4D97-AF65-F5344CB8AC3E}">
        <p14:creationId xmlns:p14="http://schemas.microsoft.com/office/powerpoint/2010/main" val="6776364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b="1" dirty="0" smtClean="0">
                <a:solidFill>
                  <a:srgbClr val="FF0000"/>
                </a:solidFill>
              </a:rPr>
              <a:t>Japan</a:t>
            </a:r>
            <a:r>
              <a:rPr kumimoji="1" lang="en-US" altLang="ja-JP" b="1" dirty="0" smtClean="0"/>
              <a:t>: Partner of the British Economy</a:t>
            </a:r>
            <a:endParaRPr kumimoji="1" lang="ja-JP" altLang="en-US" b="1" dirty="0"/>
          </a:p>
        </p:txBody>
      </p:sp>
    </p:spTree>
    <p:extLst>
      <p:ext uri="{BB962C8B-B14F-4D97-AF65-F5344CB8AC3E}">
        <p14:creationId xmlns:p14="http://schemas.microsoft.com/office/powerpoint/2010/main" val="28354298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71420"/>
            <a:ext cx="9144000" cy="4857784"/>
          </a:xfrm>
        </p:spPr>
        <p:txBody>
          <a:bodyPr>
            <a:normAutofit/>
          </a:bodyPr>
          <a:lstStyle/>
          <a:p>
            <a:r>
              <a:rPr kumimoji="1" lang="en-US" altLang="ja-JP" sz="4900" dirty="0" smtClean="0"/>
              <a:t>Human Security</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val="28696847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793E4AA-6AEC-4122-ABD8-D7581958E429}"/>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41058" b="5939"/>
          <a:stretch/>
        </p:blipFill>
        <p:spPr>
          <a:xfrm>
            <a:off x="1714480" y="2283718"/>
            <a:ext cx="5786478" cy="2857520"/>
          </a:xfrm>
          <a:prstGeom prst="rect">
            <a:avLst/>
          </a:prstGeom>
        </p:spPr>
      </p:pic>
      <p:cxnSp>
        <p:nvCxnSpPr>
          <p:cNvPr id="8" name="Straight Connector 7">
            <a:extLst>
              <a:ext uri="{FF2B5EF4-FFF2-40B4-BE49-F238E27FC236}">
                <a16:creationId xmlns="" xmlns:a16="http://schemas.microsoft.com/office/drawing/2014/main" id="{0E5889BF-8D31-4C0A-9A23-5BF773B98FA7}"/>
              </a:ext>
            </a:extLst>
          </p:cNvPr>
          <p:cNvCxnSpPr/>
          <p:nvPr/>
        </p:nvCxnSpPr>
        <p:spPr>
          <a:xfrm>
            <a:off x="1479100" y="2890113"/>
            <a:ext cx="242787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547664" y="123478"/>
            <a:ext cx="6066597" cy="646331"/>
          </a:xfrm>
          <a:prstGeom prst="rect">
            <a:avLst/>
          </a:prstGeom>
          <a:noFill/>
        </p:spPr>
        <p:txBody>
          <a:bodyPr wrap="none" rtlCol="0">
            <a:spAutoFit/>
          </a:bodyPr>
          <a:lstStyle/>
          <a:p>
            <a:r>
              <a:rPr kumimoji="1" lang="en-US" altLang="ja-JP" sz="3600" b="1" dirty="0" smtClean="0">
                <a:latin typeface="+mj-lt"/>
              </a:rPr>
              <a:t>Japanese investment in the UK</a:t>
            </a:r>
            <a:endParaRPr kumimoji="1" lang="ja-JP" altLang="en-US" sz="3600" b="1" dirty="0">
              <a:latin typeface="+mj-lt"/>
            </a:endParaRPr>
          </a:p>
        </p:txBody>
      </p:sp>
      <p:sp>
        <p:nvSpPr>
          <p:cNvPr id="13" name="正方形/長方形 12"/>
          <p:cNvSpPr/>
          <p:nvPr/>
        </p:nvSpPr>
        <p:spPr>
          <a:xfrm>
            <a:off x="1479100" y="2715766"/>
            <a:ext cx="273286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04056" y="771550"/>
            <a:ext cx="8244408" cy="4370427"/>
          </a:xfrm>
          <a:prstGeom prst="rect">
            <a:avLst/>
          </a:prstGeom>
        </p:spPr>
        <p:txBody>
          <a:bodyPr wrap="square">
            <a:spAutoFit/>
          </a:bodyPr>
          <a:lstStyle/>
          <a:p>
            <a:r>
              <a:rPr lang="en-US" altLang="ja-JP" sz="3600" dirty="0" smtClean="0"/>
              <a:t>Investment in the UK from Japan reached a record high in 2017 at </a:t>
            </a:r>
            <a:r>
              <a:rPr lang="en-US" altLang="ja-JP" sz="5400" b="1" dirty="0" smtClean="0">
                <a:solidFill>
                  <a:srgbClr val="FF0000"/>
                </a:solidFill>
              </a:rPr>
              <a:t>78 billion</a:t>
            </a:r>
            <a:r>
              <a:rPr lang="en-US" altLang="ja-JP" sz="3600" b="1" dirty="0" smtClean="0">
                <a:solidFill>
                  <a:srgbClr val="FF0000"/>
                </a:solidFill>
              </a:rPr>
              <a:t> </a:t>
            </a:r>
            <a:r>
              <a:rPr lang="en-US" altLang="ja-JP" sz="3600" dirty="0" smtClean="0"/>
              <a:t>GBP. </a:t>
            </a:r>
            <a:r>
              <a:rPr lang="en-GB" altLang="ja-JP" sz="3600" b="1" i="1" spc="-300" dirty="0">
                <a:solidFill>
                  <a:srgbClr val="FF0000"/>
                </a:solidFill>
                <a:latin typeface="Noto Sans" charset="0"/>
                <a:ea typeface="Noto Sans" charset="0"/>
                <a:cs typeface="Noto Sans" charset="0"/>
              </a:rPr>
              <a:t>No. 2 </a:t>
            </a:r>
            <a:r>
              <a:rPr lang="en-GB" altLang="ja-JP" sz="3600" i="1" spc="-300" dirty="0">
                <a:solidFill>
                  <a:schemeClr val="accent4"/>
                </a:solidFill>
                <a:latin typeface="Noto Sans" charset="0"/>
                <a:ea typeface="Noto Sans" charset="0"/>
                <a:cs typeface="Noto Sans" charset="0"/>
              </a:rPr>
              <a:t>Non-EU </a:t>
            </a:r>
            <a:r>
              <a:rPr lang="en-GB" altLang="ja-JP" sz="3600" i="1" spc="-300" dirty="0" smtClean="0">
                <a:solidFill>
                  <a:schemeClr val="accent4"/>
                </a:solidFill>
                <a:latin typeface="Noto Sans" charset="0"/>
                <a:ea typeface="Noto Sans" charset="0"/>
                <a:cs typeface="Noto Sans" charset="0"/>
              </a:rPr>
              <a:t>Companies</a:t>
            </a:r>
          </a:p>
          <a:p>
            <a:r>
              <a:rPr lang="en-GB" altLang="ja-JP" sz="3600" i="1" dirty="0">
                <a:solidFill>
                  <a:schemeClr val="accent4"/>
                </a:solidFill>
                <a:latin typeface="Noto Serif" charset="0"/>
                <a:ea typeface="Noto Serif" charset="0"/>
                <a:cs typeface="Noto Serif" charset="0"/>
              </a:rPr>
              <a:t>With </a:t>
            </a:r>
            <a:r>
              <a:rPr lang="en-GB" altLang="ja-JP" sz="3600" b="1" i="1" dirty="0">
                <a:solidFill>
                  <a:srgbClr val="FF0000"/>
                </a:solidFill>
                <a:latin typeface="Noto Serif" charset="0"/>
                <a:ea typeface="Noto Serif" charset="0"/>
                <a:cs typeface="Noto Serif" charset="0"/>
              </a:rPr>
              <a:t>HQ</a:t>
            </a:r>
            <a:r>
              <a:rPr lang="en-GB" altLang="ja-JP" sz="3600" i="1" dirty="0">
                <a:solidFill>
                  <a:schemeClr val="accent4"/>
                </a:solidFill>
                <a:latin typeface="Noto Serif" charset="0"/>
                <a:ea typeface="Noto Serif" charset="0"/>
                <a:cs typeface="Noto Serif" charset="0"/>
              </a:rPr>
              <a:t> in London</a:t>
            </a:r>
          </a:p>
          <a:p>
            <a:endParaRPr lang="en-GB" altLang="ja-JP" sz="3600" b="1" spc="-300" dirty="0">
              <a:solidFill>
                <a:srgbClr val="FF0000"/>
              </a:solidFill>
              <a:latin typeface="Noto Sans" charset="0"/>
              <a:ea typeface="Noto Sans" charset="0"/>
              <a:cs typeface="Noto Sans" charset="0"/>
            </a:endParaRPr>
          </a:p>
          <a:p>
            <a:endParaRPr lang="en-GB" altLang="ja-JP" sz="3600" b="1" spc="-300" dirty="0" smtClean="0">
              <a:solidFill>
                <a:srgbClr val="FF0000"/>
              </a:solidFill>
              <a:latin typeface="Noto Sans" charset="0"/>
              <a:ea typeface="Noto Sans" charset="0"/>
              <a:cs typeface="Noto Sans" charset="0"/>
            </a:endParaRPr>
          </a:p>
          <a:p>
            <a:endParaRPr lang="ja-JP" altLang="en-US" sz="3600" dirty="0"/>
          </a:p>
        </p:txBody>
      </p:sp>
    </p:spTree>
    <p:extLst>
      <p:ext uri="{BB962C8B-B14F-4D97-AF65-F5344CB8AC3E}">
        <p14:creationId xmlns:p14="http://schemas.microsoft.com/office/powerpoint/2010/main" val="1932521950"/>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99"/>
          <p:cNvGrpSpPr/>
          <p:nvPr/>
        </p:nvGrpSpPr>
        <p:grpSpPr>
          <a:xfrm>
            <a:off x="2486805" y="123479"/>
            <a:ext cx="3942584" cy="2441808"/>
            <a:chOff x="258270" y="310243"/>
            <a:chExt cx="4107542" cy="2859984"/>
          </a:xfrm>
        </p:grpSpPr>
        <p:sp>
          <p:nvSpPr>
            <p:cNvPr id="13" name="Rounded Rectangle 12"/>
            <p:cNvSpPr/>
            <p:nvPr/>
          </p:nvSpPr>
          <p:spPr>
            <a:xfrm>
              <a:off x="258270" y="310243"/>
              <a:ext cx="4107542" cy="2826657"/>
            </a:xfrm>
            <a:prstGeom prst="roundRect">
              <a:avLst>
                <a:gd name="adj" fmla="val 12623"/>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548478" y="2167463"/>
              <a:ext cx="3521228" cy="779700"/>
            </a:xfrm>
            <a:prstGeom prst="rect">
              <a:avLst/>
            </a:prstGeom>
          </p:spPr>
          <p:txBody>
            <a:bodyPr wrap="square">
              <a:spAutoFit/>
            </a:bodyPr>
            <a:lstStyle/>
            <a:p>
              <a:pPr algn="ctr"/>
              <a:r>
                <a:rPr lang="en-GB" sz="3200" b="1" dirty="0">
                  <a:solidFill>
                    <a:schemeClr val="accent4"/>
                  </a:solidFill>
                  <a:latin typeface="Noto Sans" charset="0"/>
                  <a:ea typeface="Noto Sans" charset="0"/>
                  <a:cs typeface="Noto Sans" charset="0"/>
                </a:rPr>
                <a:t>1,000</a:t>
              </a:r>
            </a:p>
          </p:txBody>
        </p:sp>
        <p:grpSp>
          <p:nvGrpSpPr>
            <p:cNvPr id="65" name="Group 64"/>
            <p:cNvGrpSpPr/>
            <p:nvPr/>
          </p:nvGrpSpPr>
          <p:grpSpPr>
            <a:xfrm>
              <a:off x="904622" y="541855"/>
              <a:ext cx="2822252" cy="1506785"/>
              <a:chOff x="779930" y="495080"/>
              <a:chExt cx="3070045" cy="1639080"/>
            </a:xfrm>
          </p:grpSpPr>
          <p:grpSp>
            <p:nvGrpSpPr>
              <p:cNvPr id="61" name="Group 60"/>
              <p:cNvGrpSpPr/>
              <p:nvPr/>
            </p:nvGrpSpPr>
            <p:grpSpPr>
              <a:xfrm>
                <a:off x="779930" y="1138144"/>
                <a:ext cx="3070045" cy="996016"/>
                <a:chOff x="779930" y="1138144"/>
                <a:chExt cx="3070045" cy="996016"/>
              </a:xfrm>
            </p:grpSpPr>
            <p:pic>
              <p:nvPicPr>
                <p:cNvPr id="20" name="Picture 19"/>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779930" y="1139078"/>
                  <a:ext cx="995082" cy="995082"/>
                </a:xfrm>
                <a:prstGeom prst="rect">
                  <a:avLst/>
                </a:prstGeom>
              </p:spPr>
            </p:pic>
            <p:pic>
              <p:nvPicPr>
                <p:cNvPr id="21" name="Picture 20"/>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477471" y="1139078"/>
                  <a:ext cx="995082" cy="995082"/>
                </a:xfrm>
                <a:prstGeom prst="rect">
                  <a:avLst/>
                </a:prstGeom>
              </p:spPr>
            </p:pic>
            <p:pic>
              <p:nvPicPr>
                <p:cNvPr id="24" name="Picture 2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163270" y="1138144"/>
                  <a:ext cx="995082" cy="995082"/>
                </a:xfrm>
                <a:prstGeom prst="rect">
                  <a:avLst/>
                </a:prstGeom>
              </p:spPr>
            </p:pic>
            <p:pic>
              <p:nvPicPr>
                <p:cNvPr id="25" name="Picture 24"/>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2854893" y="1138262"/>
                  <a:ext cx="995082" cy="995082"/>
                </a:xfrm>
                <a:prstGeom prst="rect">
                  <a:avLst/>
                </a:prstGeom>
              </p:spPr>
            </p:pic>
          </p:grpSp>
          <p:pic>
            <p:nvPicPr>
              <p:cNvPr id="27" name="Picture 2" descr="https://upload.wikimedia.org/wikipedia/en/thumb/9/9e/Flag_of_Japan.svg/640px-Flag_of_Japan.sv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41" r="16641"/>
              <a:stretch/>
            </p:blipFill>
            <p:spPr bwMode="auto">
              <a:xfrm>
                <a:off x="2105993" y="1426125"/>
                <a:ext cx="406199" cy="406199"/>
              </a:xfrm>
              <a:prstGeom prst="ellipse">
                <a:avLst/>
              </a:prstGeom>
              <a:solidFill>
                <a:schemeClr val="bg1"/>
              </a:solidFill>
              <a:ln>
                <a:solidFill>
                  <a:schemeClr val="bg1"/>
                </a:solidFill>
              </a:ln>
              <a:extLst/>
            </p:spPr>
          </p:pic>
          <p:sp>
            <p:nvSpPr>
              <p:cNvPr id="28" name="Oval 27"/>
              <p:cNvSpPr/>
              <p:nvPr/>
            </p:nvSpPr>
            <p:spPr>
              <a:xfrm>
                <a:off x="1010566" y="505680"/>
                <a:ext cx="437961" cy="43796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29" name="Straight Connector 28"/>
              <p:cNvCxnSpPr>
                <a:stCxn id="28" idx="4"/>
                <a:endCxn id="20" idx="0"/>
              </p:cNvCxnSpPr>
              <p:nvPr/>
            </p:nvCxnSpPr>
            <p:spPr>
              <a:xfrm>
                <a:off x="1229547" y="943641"/>
                <a:ext cx="47924" cy="1954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756031" y="495080"/>
                <a:ext cx="437961" cy="43796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Oval 32"/>
              <p:cNvSpPr/>
              <p:nvPr/>
            </p:nvSpPr>
            <p:spPr>
              <a:xfrm>
                <a:off x="2435913" y="508070"/>
                <a:ext cx="437961" cy="43796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Oval 33"/>
              <p:cNvSpPr/>
              <p:nvPr/>
            </p:nvSpPr>
            <p:spPr>
              <a:xfrm>
                <a:off x="3181881" y="500200"/>
                <a:ext cx="437961" cy="43796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cxnSp>
            <p:nvCxnSpPr>
              <p:cNvPr id="36" name="Straight Connector 35"/>
              <p:cNvCxnSpPr>
                <a:stCxn id="31" idx="4"/>
                <a:endCxn id="21" idx="0"/>
              </p:cNvCxnSpPr>
              <p:nvPr/>
            </p:nvCxnSpPr>
            <p:spPr>
              <a:xfrm>
                <a:off x="1975012" y="933041"/>
                <a:ext cx="0" cy="206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3" idx="4"/>
                <a:endCxn id="24" idx="0"/>
              </p:cNvCxnSpPr>
              <p:nvPr/>
            </p:nvCxnSpPr>
            <p:spPr>
              <a:xfrm>
                <a:off x="2654894" y="946031"/>
                <a:ext cx="5917" cy="19211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4" idx="4"/>
                <a:endCxn id="25" idx="0"/>
              </p:cNvCxnSpPr>
              <p:nvPr/>
            </p:nvCxnSpPr>
            <p:spPr>
              <a:xfrm flipH="1">
                <a:off x="3352434" y="938161"/>
                <a:ext cx="48428" cy="2001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549187" y="2677784"/>
              <a:ext cx="3521228" cy="492443"/>
            </a:xfrm>
            <a:prstGeom prst="rect">
              <a:avLst/>
            </a:prstGeom>
            <a:ln>
              <a:noFill/>
            </a:ln>
          </p:spPr>
          <p:txBody>
            <a:bodyPr wrap="square">
              <a:spAutoFit/>
            </a:bodyPr>
            <a:lstStyle/>
            <a:p>
              <a:pPr algn="ctr"/>
              <a:r>
                <a:rPr lang="en-GB" i="1" dirty="0">
                  <a:solidFill>
                    <a:schemeClr val="accent4"/>
                  </a:solidFill>
                  <a:latin typeface="Noto Serif" charset="0"/>
                  <a:ea typeface="Noto Serif" charset="0"/>
                  <a:cs typeface="Noto Serif" charset="0"/>
                </a:rPr>
                <a:t>Companies</a:t>
              </a:r>
            </a:p>
          </p:txBody>
        </p:sp>
        <p:cxnSp>
          <p:nvCxnSpPr>
            <p:cNvPr id="64" name="Straight Connector 63"/>
            <p:cNvCxnSpPr/>
            <p:nvPr/>
          </p:nvCxnSpPr>
          <p:spPr>
            <a:xfrm>
              <a:off x="779930" y="2181318"/>
              <a:ext cx="307004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6434" t="34980" r="14848" b="28178"/>
            <a:stretch/>
          </p:blipFill>
          <p:spPr>
            <a:xfrm>
              <a:off x="3124970" y="661393"/>
              <a:ext cx="313742" cy="168207"/>
            </a:xfrm>
            <a:prstGeom prst="rect">
              <a:avLst/>
            </a:prstGeom>
          </p:spPr>
        </p:pic>
        <p:pic>
          <p:nvPicPr>
            <p:cNvPr id="73" name="Picture 72"/>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90268" y="608980"/>
              <a:ext cx="285538" cy="285538"/>
            </a:xfrm>
            <a:prstGeom prst="rect">
              <a:avLst/>
            </a:prstGeom>
          </p:spPr>
        </p:pic>
        <p:pic>
          <p:nvPicPr>
            <p:cNvPr id="74" name="Picture 73"/>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50465" y="599088"/>
              <a:ext cx="285538" cy="285538"/>
            </a:xfrm>
            <a:prstGeom prst="rect">
              <a:avLst/>
            </a:prstGeom>
          </p:spPr>
        </p:pic>
        <p:pic>
          <p:nvPicPr>
            <p:cNvPr id="75" name="Picture 74"/>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75180" y="604169"/>
              <a:ext cx="285538" cy="285538"/>
            </a:xfrm>
            <a:prstGeom prst="rect">
              <a:avLst/>
            </a:prstGeom>
          </p:spPr>
        </p:pic>
      </p:grpSp>
      <p:grpSp>
        <p:nvGrpSpPr>
          <p:cNvPr id="41" name="Group 102"/>
          <p:cNvGrpSpPr/>
          <p:nvPr/>
        </p:nvGrpSpPr>
        <p:grpSpPr>
          <a:xfrm>
            <a:off x="4614700" y="2605456"/>
            <a:ext cx="4061756" cy="2486574"/>
            <a:chOff x="4754070" y="3764642"/>
            <a:chExt cx="4107542" cy="2906254"/>
          </a:xfrm>
        </p:grpSpPr>
        <p:sp>
          <p:nvSpPr>
            <p:cNvPr id="43" name="Rounded Rectangle 14"/>
            <p:cNvSpPr/>
            <p:nvPr/>
          </p:nvSpPr>
          <p:spPr>
            <a:xfrm>
              <a:off x="4754070" y="3764642"/>
              <a:ext cx="4107542" cy="2826657"/>
            </a:xfrm>
            <a:prstGeom prst="roundRect">
              <a:avLst>
                <a:gd name="adj" fmla="val 12623"/>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80"/>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67174" y="3868047"/>
              <a:ext cx="2881332" cy="1834407"/>
            </a:xfrm>
            <a:prstGeom prst="rect">
              <a:avLst/>
            </a:prstGeom>
          </p:spPr>
        </p:pic>
        <p:cxnSp>
          <p:nvCxnSpPr>
            <p:cNvPr id="45" name="Straight Connector 81"/>
            <p:cNvCxnSpPr/>
            <p:nvPr/>
          </p:nvCxnSpPr>
          <p:spPr>
            <a:xfrm>
              <a:off x="5272817" y="5725193"/>
              <a:ext cx="307004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6" name="Rectangle 82"/>
            <p:cNvSpPr/>
            <p:nvPr/>
          </p:nvSpPr>
          <p:spPr>
            <a:xfrm>
              <a:off x="5272815" y="5680555"/>
              <a:ext cx="3070045" cy="717462"/>
            </a:xfrm>
            <a:prstGeom prst="rect">
              <a:avLst/>
            </a:prstGeom>
          </p:spPr>
          <p:txBody>
            <a:bodyPr wrap="square">
              <a:spAutoFit/>
            </a:bodyPr>
            <a:lstStyle/>
            <a:p>
              <a:pPr algn="ctr"/>
              <a:r>
                <a:rPr lang="en-GB" sz="3200" b="1" dirty="0">
                  <a:solidFill>
                    <a:srgbClr val="7030A0"/>
                  </a:solidFill>
                  <a:latin typeface="Noto Sans" charset="0"/>
                  <a:ea typeface="Noto Sans" charset="0"/>
                  <a:cs typeface="Noto Sans" charset="0"/>
                </a:rPr>
                <a:t>150,000</a:t>
              </a:r>
            </a:p>
          </p:txBody>
        </p:sp>
        <p:sp>
          <p:nvSpPr>
            <p:cNvPr id="47" name="Rectangle 83"/>
            <p:cNvSpPr/>
            <p:nvPr/>
          </p:nvSpPr>
          <p:spPr>
            <a:xfrm>
              <a:off x="6212509" y="6217762"/>
              <a:ext cx="1457231" cy="453134"/>
            </a:xfrm>
            <a:prstGeom prst="rect">
              <a:avLst/>
            </a:prstGeom>
            <a:ln>
              <a:noFill/>
            </a:ln>
          </p:spPr>
          <p:txBody>
            <a:bodyPr wrap="square">
              <a:spAutoFit/>
            </a:bodyPr>
            <a:lstStyle/>
            <a:p>
              <a:pPr algn="ctr"/>
              <a:r>
                <a:rPr lang="en-GB" i="1" dirty="0">
                  <a:solidFill>
                    <a:schemeClr val="accent4"/>
                  </a:solidFill>
                  <a:latin typeface="Noto Serif" charset="0"/>
                  <a:ea typeface="Noto Serif" charset="0"/>
                  <a:cs typeface="Noto Serif" charset="0"/>
                </a:rPr>
                <a:t>Jobs</a:t>
              </a:r>
            </a:p>
          </p:txBody>
        </p:sp>
      </p:grpSp>
      <p:grpSp>
        <p:nvGrpSpPr>
          <p:cNvPr id="48" name="Group 101"/>
          <p:cNvGrpSpPr/>
          <p:nvPr/>
        </p:nvGrpSpPr>
        <p:grpSpPr>
          <a:xfrm>
            <a:off x="437951" y="2605456"/>
            <a:ext cx="3845726" cy="2376264"/>
            <a:chOff x="258270" y="3764644"/>
            <a:chExt cx="4107542" cy="2826657"/>
          </a:xfrm>
        </p:grpSpPr>
        <p:sp>
          <p:nvSpPr>
            <p:cNvPr id="49" name="Rounded Rectangle 13"/>
            <p:cNvSpPr/>
            <p:nvPr/>
          </p:nvSpPr>
          <p:spPr>
            <a:xfrm>
              <a:off x="258270" y="3764644"/>
              <a:ext cx="4107542" cy="2826657"/>
            </a:xfrm>
            <a:prstGeom prst="roundRect">
              <a:avLst>
                <a:gd name="adj" fmla="val 12623"/>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70"/>
            <p:cNvGrpSpPr/>
            <p:nvPr/>
          </p:nvGrpSpPr>
          <p:grpSpPr>
            <a:xfrm>
              <a:off x="526219" y="4135255"/>
              <a:ext cx="3283561" cy="1750542"/>
              <a:chOff x="5019107" y="721011"/>
              <a:chExt cx="3283561" cy="1750542"/>
            </a:xfrm>
          </p:grpSpPr>
          <p:sp>
            <p:nvSpPr>
              <p:cNvPr id="54" name="TextBox 65"/>
              <p:cNvSpPr txBox="1"/>
              <p:nvPr/>
            </p:nvSpPr>
            <p:spPr>
              <a:xfrm>
                <a:off x="5019107" y="721011"/>
                <a:ext cx="3283561" cy="406384"/>
              </a:xfrm>
              <a:prstGeom prst="rect">
                <a:avLst/>
              </a:prstGeom>
              <a:noFill/>
            </p:spPr>
            <p:txBody>
              <a:bodyPr wrap="square" rtlCol="0">
                <a:spAutoFit/>
              </a:bodyPr>
              <a:lstStyle/>
              <a:p>
                <a:pPr>
                  <a:lnSpc>
                    <a:spcPct val="90000"/>
                  </a:lnSpc>
                </a:pPr>
                <a:r>
                  <a:rPr lang="en-GB" b="1" i="1" dirty="0">
                    <a:solidFill>
                      <a:srgbClr val="7030A0"/>
                    </a:solidFill>
                    <a:latin typeface="Noto Serif" charset="0"/>
                    <a:ea typeface="Noto Serif" charset="0"/>
                    <a:cs typeface="Noto Serif" charset="0"/>
                  </a:rPr>
                  <a:t>2017-2018</a:t>
                </a:r>
              </a:p>
            </p:txBody>
          </p:sp>
          <p:sp>
            <p:nvSpPr>
              <p:cNvPr id="55" name="Rectangle 68"/>
              <p:cNvSpPr/>
              <p:nvPr/>
            </p:nvSpPr>
            <p:spPr>
              <a:xfrm>
                <a:off x="5272817" y="1316496"/>
                <a:ext cx="2277745" cy="695612"/>
              </a:xfrm>
              <a:prstGeom prst="rect">
                <a:avLst/>
              </a:prstGeom>
            </p:spPr>
            <p:txBody>
              <a:bodyPr wrap="square">
                <a:spAutoFit/>
              </a:bodyPr>
              <a:lstStyle/>
              <a:p>
                <a:r>
                  <a:rPr lang="en-GB" sz="3200" b="1" dirty="0">
                    <a:solidFill>
                      <a:srgbClr val="7030A0"/>
                    </a:solidFill>
                    <a:latin typeface="Noto Sans" charset="0"/>
                    <a:ea typeface="Noto Sans" charset="0"/>
                    <a:cs typeface="Noto Sans" charset="0"/>
                  </a:rPr>
                  <a:t>3,000</a:t>
                </a:r>
              </a:p>
            </p:txBody>
          </p:sp>
          <p:sp>
            <p:nvSpPr>
              <p:cNvPr id="56" name="Rectangle 69"/>
              <p:cNvSpPr/>
              <p:nvPr/>
            </p:nvSpPr>
            <p:spPr>
              <a:xfrm>
                <a:off x="5314808" y="2032218"/>
                <a:ext cx="1490120" cy="439335"/>
              </a:xfrm>
              <a:prstGeom prst="rect">
                <a:avLst/>
              </a:prstGeom>
              <a:ln>
                <a:noFill/>
              </a:ln>
            </p:spPr>
            <p:txBody>
              <a:bodyPr wrap="square">
                <a:spAutoFit/>
              </a:bodyPr>
              <a:lstStyle/>
              <a:p>
                <a:r>
                  <a:rPr lang="en-GB" i="1" dirty="0">
                    <a:solidFill>
                      <a:schemeClr val="accent4"/>
                    </a:solidFill>
                    <a:latin typeface="Noto Serif" charset="0"/>
                    <a:ea typeface="Noto Serif" charset="0"/>
                    <a:cs typeface="Noto Serif" charset="0"/>
                  </a:rPr>
                  <a:t>New Jobs</a:t>
                </a:r>
              </a:p>
            </p:txBody>
          </p:sp>
        </p:grpSp>
        <p:pic>
          <p:nvPicPr>
            <p:cNvPr id="51" name="Picture 76"/>
            <p:cNvPicPr>
              <a:picLocks noChangeAspect="1"/>
            </p:cNvPicPr>
            <p:nvPr/>
          </p:nvPicPr>
          <p:blipFill>
            <a:blip r:embed="rId9" cstate="print">
              <a:duotone>
                <a:schemeClr val="accent4">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2001908" y="5510439"/>
              <a:ext cx="889401" cy="889401"/>
            </a:xfrm>
            <a:prstGeom prst="rect">
              <a:avLst/>
            </a:prstGeom>
          </p:spPr>
        </p:pic>
        <p:pic>
          <p:nvPicPr>
            <p:cNvPr id="52" name="Picture 77"/>
            <p:cNvPicPr>
              <a:picLocks noChangeAspect="1"/>
            </p:cNvPicPr>
            <p:nvPr/>
          </p:nvPicPr>
          <p:blipFill>
            <a:blip r:embed="rId9" cstate="print">
              <a:alphaModFix amt="7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45532" y="5504468"/>
              <a:ext cx="889401" cy="889401"/>
            </a:xfrm>
            <a:prstGeom prst="rect">
              <a:avLst/>
            </a:prstGeom>
          </p:spPr>
        </p:pic>
        <p:pic>
          <p:nvPicPr>
            <p:cNvPr id="53" name="Picture 79"/>
            <p:cNvPicPr>
              <a:picLocks noChangeAspect="1"/>
            </p:cNvPicPr>
            <p:nvPr/>
          </p:nvPicPr>
          <p:blipFill>
            <a:blip r:embed="rId9" cstate="print">
              <a:duotone>
                <a:schemeClr val="accent4">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3289155" y="5498497"/>
              <a:ext cx="889401" cy="889401"/>
            </a:xfrm>
            <a:prstGeom prst="rect">
              <a:avLst/>
            </a:prstGeom>
          </p:spPr>
        </p:pic>
      </p:grpSp>
    </p:spTree>
    <p:extLst>
      <p:ext uri="{BB962C8B-B14F-4D97-AF65-F5344CB8AC3E}">
        <p14:creationId xmlns:p14="http://schemas.microsoft.com/office/powerpoint/2010/main" val="4252223736"/>
      </p:ext>
    </p:extLst>
  </p:cSld>
  <p:clrMapOvr>
    <a:masterClrMapping/>
  </p:clrMapOvr>
  <mc:AlternateContent xmlns:mc="http://schemas.openxmlformats.org/markup-compatibility/2006" xmlns:p14="http://schemas.microsoft.com/office/powerpoint/2010/main">
    <mc:Choice Requires="p14">
      <p:transition spd="slow" p14:dur="1300" advClick="0" advTm="7520">
        <p14:pan dir="u"/>
      </p:transition>
    </mc:Choice>
    <mc:Fallback xmlns="">
      <p:transition spd="slow" advClick="0" advTm="752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circle(in)">
                                      <p:cBhvr>
                                        <p:cTn id="7" dur="1000"/>
                                        <p:tgtEl>
                                          <p:spTgt spid="100"/>
                                        </p:tgtEl>
                                      </p:cBhvr>
                                    </p:animEffect>
                                  </p:childTnLst>
                                </p:cTn>
                              </p:par>
                              <p:par>
                                <p:cTn id="8" presetID="6" presetClass="entr" presetSubtype="16" fill="hold" nodeType="withEffect">
                                  <p:stCondLst>
                                    <p:cond delay="600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1000"/>
                                        <p:tgtEl>
                                          <p:spTgt spid="41"/>
                                        </p:tgtEl>
                                      </p:cBhvr>
                                    </p:animEffect>
                                  </p:childTnLst>
                                </p:cTn>
                              </p:par>
                              <p:par>
                                <p:cTn id="11" presetID="6" presetClass="entr" presetSubtype="16" fill="hold" nodeType="withEffect">
                                  <p:stCondLst>
                                    <p:cond delay="4000"/>
                                  </p:stCondLst>
                                  <p:childTnLst>
                                    <p:set>
                                      <p:cBhvr>
                                        <p:cTn id="12" dur="1" fill="hold">
                                          <p:stCondLst>
                                            <p:cond delay="0"/>
                                          </p:stCondLst>
                                        </p:cTn>
                                        <p:tgtEl>
                                          <p:spTgt spid="48"/>
                                        </p:tgtEl>
                                        <p:attrNameLst>
                                          <p:attrName>style.visibility</p:attrName>
                                        </p:attrNameLst>
                                      </p:cBhvr>
                                      <p:to>
                                        <p:strVal val="visible"/>
                                      </p:to>
                                    </p:set>
                                    <p:animEffect transition="in" filter="circle(in)">
                                      <p:cBhvr>
                                        <p:cTn id="1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37"/>
            <a:ext cx="7590985" cy="530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512604"/>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8033" y="123478"/>
            <a:ext cx="7128792" cy="584775"/>
          </a:xfrm>
          <a:prstGeom prst="rect">
            <a:avLst/>
          </a:prstGeom>
          <a:noFill/>
        </p:spPr>
        <p:txBody>
          <a:bodyPr wrap="square" rtlCol="0">
            <a:spAutoFit/>
          </a:bodyPr>
          <a:lstStyle/>
          <a:p>
            <a:r>
              <a:rPr kumimoji="1" lang="en-US" altLang="ja-JP" sz="3200" b="1" dirty="0" smtClean="0"/>
              <a:t>Japanese companies around Bath</a:t>
            </a:r>
            <a:endParaRPr kumimoji="1" lang="ja-JP" altLang="en-US" sz="3200"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2089"/>
            <a:ext cx="9148574" cy="437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71500" y="792089"/>
            <a:ext cx="4068452" cy="861774"/>
          </a:xfrm>
          <a:prstGeom prst="rect">
            <a:avLst/>
          </a:prstGeom>
          <a:solidFill>
            <a:srgbClr val="00B0F0"/>
          </a:solidFill>
          <a:ln>
            <a:solidFill>
              <a:schemeClr val="tx1"/>
            </a:solidFill>
          </a:ln>
        </p:spPr>
        <p:txBody>
          <a:bodyPr wrap="square" rtlCol="0">
            <a:spAutoFit/>
          </a:bodyPr>
          <a:lstStyle/>
          <a:p>
            <a:r>
              <a:rPr kumimoji="1" lang="en-US" altLang="ja-JP" dirty="0" smtClean="0"/>
              <a:t>Toshiba Research Europe Limited, Telecommunication Research Laboratory</a:t>
            </a:r>
          </a:p>
          <a:p>
            <a:pPr marL="285750" indent="-285750">
              <a:buFontTx/>
              <a:buChar char="-"/>
            </a:pPr>
            <a:r>
              <a:rPr lang="en-US" altLang="ja-JP" sz="1400" dirty="0" smtClean="0"/>
              <a:t>30 employees (includes 17 Doctoral researcher)</a:t>
            </a:r>
            <a:endParaRPr lang="en-US" altLang="ja-JP" sz="1400" dirty="0"/>
          </a:p>
        </p:txBody>
      </p:sp>
      <p:cxnSp>
        <p:nvCxnSpPr>
          <p:cNvPr id="6" name="直線コネクタ 5"/>
          <p:cNvCxnSpPr>
            <a:stCxn id="4" idx="2"/>
            <a:endCxn id="9" idx="0"/>
          </p:cNvCxnSpPr>
          <p:nvPr/>
        </p:nvCxnSpPr>
        <p:spPr>
          <a:xfrm flipH="1">
            <a:off x="467544" y="1653863"/>
            <a:ext cx="1638182" cy="7645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1500" y="2418442"/>
            <a:ext cx="792088" cy="369332"/>
          </a:xfrm>
          <a:prstGeom prst="rect">
            <a:avLst/>
          </a:prstGeom>
          <a:solidFill>
            <a:srgbClr val="FFFF00"/>
          </a:solidFill>
          <a:ln>
            <a:solidFill>
              <a:schemeClr val="tx1"/>
            </a:solidFill>
          </a:ln>
        </p:spPr>
        <p:txBody>
          <a:bodyPr wrap="square" rtlCol="0">
            <a:spAutoFit/>
          </a:bodyPr>
          <a:lstStyle/>
          <a:p>
            <a:r>
              <a:rPr kumimoji="1" lang="en-US" altLang="ja-JP" dirty="0" smtClean="0"/>
              <a:t>Bristol</a:t>
            </a:r>
            <a:endParaRPr kumimoji="1" lang="ja-JP" altLang="en-US" dirty="0"/>
          </a:p>
        </p:txBody>
      </p:sp>
      <p:sp>
        <p:nvSpPr>
          <p:cNvPr id="17" name="テキスト ボックス 16"/>
          <p:cNvSpPr txBox="1"/>
          <p:nvPr/>
        </p:nvSpPr>
        <p:spPr>
          <a:xfrm>
            <a:off x="2414414" y="3723878"/>
            <a:ext cx="680382" cy="369332"/>
          </a:xfrm>
          <a:prstGeom prst="rect">
            <a:avLst/>
          </a:prstGeom>
          <a:solidFill>
            <a:srgbClr val="FFFF00"/>
          </a:solidFill>
          <a:ln>
            <a:solidFill>
              <a:schemeClr val="tx1"/>
            </a:solidFill>
          </a:ln>
        </p:spPr>
        <p:txBody>
          <a:bodyPr wrap="square" rtlCol="0">
            <a:spAutoFit/>
          </a:bodyPr>
          <a:lstStyle/>
          <a:p>
            <a:r>
              <a:rPr kumimoji="1" lang="en-US" altLang="ja-JP" dirty="0" smtClean="0"/>
              <a:t>Bath</a:t>
            </a:r>
            <a:endParaRPr kumimoji="1" lang="ja-JP" altLang="en-US" dirty="0"/>
          </a:p>
        </p:txBody>
      </p:sp>
      <p:sp>
        <p:nvSpPr>
          <p:cNvPr id="19" name="テキスト ボックス 18"/>
          <p:cNvSpPr txBox="1"/>
          <p:nvPr/>
        </p:nvSpPr>
        <p:spPr>
          <a:xfrm>
            <a:off x="8136825" y="784625"/>
            <a:ext cx="1011749" cy="369332"/>
          </a:xfrm>
          <a:prstGeom prst="rect">
            <a:avLst/>
          </a:prstGeom>
          <a:solidFill>
            <a:srgbClr val="FFFF00"/>
          </a:solidFill>
          <a:ln>
            <a:solidFill>
              <a:schemeClr val="tx1"/>
            </a:solidFill>
          </a:ln>
        </p:spPr>
        <p:txBody>
          <a:bodyPr wrap="square" rtlCol="0">
            <a:spAutoFit/>
          </a:bodyPr>
          <a:lstStyle/>
          <a:p>
            <a:r>
              <a:rPr lang="en-US" altLang="ja-JP" dirty="0" err="1" smtClean="0"/>
              <a:t>Swindon</a:t>
            </a:r>
            <a:endParaRPr kumimoji="1" lang="ja-JP" altLang="en-US" dirty="0"/>
          </a:p>
        </p:txBody>
      </p:sp>
      <p:sp>
        <p:nvSpPr>
          <p:cNvPr id="20" name="テキスト ボックス 19"/>
          <p:cNvSpPr txBox="1"/>
          <p:nvPr/>
        </p:nvSpPr>
        <p:spPr>
          <a:xfrm>
            <a:off x="0" y="4209931"/>
            <a:ext cx="4139952" cy="800219"/>
          </a:xfrm>
          <a:prstGeom prst="rect">
            <a:avLst/>
          </a:prstGeom>
          <a:solidFill>
            <a:srgbClr val="00B0F0"/>
          </a:solidFill>
          <a:ln>
            <a:solidFill>
              <a:schemeClr val="tx1"/>
            </a:solidFill>
          </a:ln>
        </p:spPr>
        <p:txBody>
          <a:bodyPr wrap="square" rtlCol="0">
            <a:spAutoFit/>
          </a:bodyPr>
          <a:lstStyle/>
          <a:p>
            <a:r>
              <a:rPr lang="en-US" altLang="ja-JP" dirty="0" smtClean="0"/>
              <a:t>NEC collaborate with the “Bristol Is Open”</a:t>
            </a:r>
          </a:p>
          <a:p>
            <a:pPr marL="285750" indent="-285750">
              <a:buFontTx/>
              <a:buChar char="-"/>
            </a:pPr>
            <a:r>
              <a:rPr lang="en-US" altLang="ja-JP" sz="1400" dirty="0" smtClean="0"/>
              <a:t>Contribute to the digital transformation of city operations in the UK.</a:t>
            </a:r>
          </a:p>
        </p:txBody>
      </p:sp>
      <p:cxnSp>
        <p:nvCxnSpPr>
          <p:cNvPr id="22" name="直線コネクタ 21"/>
          <p:cNvCxnSpPr>
            <a:stCxn id="20" idx="0"/>
          </p:cNvCxnSpPr>
          <p:nvPr/>
        </p:nvCxnSpPr>
        <p:spPr>
          <a:xfrm flipH="1" flipV="1">
            <a:off x="431794" y="2800731"/>
            <a:ext cx="1638182" cy="1409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40152" y="2283718"/>
            <a:ext cx="3203848" cy="1015663"/>
          </a:xfrm>
          <a:prstGeom prst="rect">
            <a:avLst/>
          </a:prstGeom>
          <a:solidFill>
            <a:srgbClr val="00B0F0"/>
          </a:solidFill>
          <a:ln>
            <a:solidFill>
              <a:schemeClr val="tx1"/>
            </a:solidFill>
          </a:ln>
        </p:spPr>
        <p:txBody>
          <a:bodyPr wrap="square" rtlCol="0">
            <a:spAutoFit/>
          </a:bodyPr>
          <a:lstStyle/>
          <a:p>
            <a:r>
              <a:rPr lang="en-US" altLang="ja-JP" dirty="0" smtClean="0"/>
              <a:t>Honda</a:t>
            </a:r>
            <a:endParaRPr kumimoji="1" lang="en-US" altLang="ja-JP" dirty="0" smtClean="0"/>
          </a:p>
          <a:p>
            <a:pPr marL="285750" indent="-285750">
              <a:buFontTx/>
              <a:buChar char="-"/>
            </a:pPr>
            <a:r>
              <a:rPr lang="en-US" altLang="ja-JP" sz="1400" dirty="0" smtClean="0"/>
              <a:t>3000 employees</a:t>
            </a:r>
          </a:p>
          <a:p>
            <a:pPr marL="285750" indent="-285750">
              <a:buFontTx/>
              <a:buChar char="-"/>
            </a:pPr>
            <a:r>
              <a:rPr lang="en-US" altLang="ja-JP" sz="1400" dirty="0" smtClean="0"/>
              <a:t>Produce 164,000 cars/year</a:t>
            </a:r>
          </a:p>
          <a:p>
            <a:pPr marL="285750" indent="-285750">
              <a:buFontTx/>
              <a:buChar char="-"/>
            </a:pPr>
            <a:r>
              <a:rPr lang="fr-FR" altLang="ja-JP" sz="1400" dirty="0"/>
              <a:t>Sales (UK :12%, export:88%(EU:76</a:t>
            </a:r>
            <a:r>
              <a:rPr lang="fr-FR" altLang="ja-JP" sz="1400" dirty="0" smtClean="0"/>
              <a:t>%))</a:t>
            </a:r>
            <a:endParaRPr lang="fr-FR" altLang="ja-JP" sz="1400" dirty="0"/>
          </a:p>
        </p:txBody>
      </p:sp>
      <p:cxnSp>
        <p:nvCxnSpPr>
          <p:cNvPr id="26" name="直線コネクタ 25"/>
          <p:cNvCxnSpPr>
            <a:endCxn id="25" idx="0"/>
          </p:cNvCxnSpPr>
          <p:nvPr/>
        </p:nvCxnSpPr>
        <p:spPr>
          <a:xfrm flipH="1">
            <a:off x="7542076" y="1153957"/>
            <a:ext cx="1122476" cy="1129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descr="Y:\400_Economic\05 Japan-UK Economic Relations\リーフレット\2018年\nec_co_2013_industry_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5" y="4209931"/>
            <a:ext cx="1159422" cy="800219"/>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1296189" y="2126054"/>
            <a:ext cx="2555731" cy="584775"/>
          </a:xfrm>
          <a:prstGeom prst="rect">
            <a:avLst/>
          </a:prstGeom>
          <a:solidFill>
            <a:srgbClr val="00B0F0"/>
          </a:solidFill>
          <a:ln>
            <a:solidFill>
              <a:schemeClr val="tx1"/>
            </a:solidFill>
          </a:ln>
        </p:spPr>
        <p:txBody>
          <a:bodyPr wrap="square" rtlCol="0">
            <a:spAutoFit/>
          </a:bodyPr>
          <a:lstStyle/>
          <a:p>
            <a:r>
              <a:rPr lang="en-US" altLang="ja-JP" dirty="0" err="1" smtClean="0"/>
              <a:t>Sanoh</a:t>
            </a:r>
            <a:r>
              <a:rPr lang="en-US" altLang="ja-JP" dirty="0" smtClean="0"/>
              <a:t> UK Manufacturing</a:t>
            </a:r>
            <a:endParaRPr kumimoji="1" lang="en-US" altLang="ja-JP" dirty="0" smtClean="0"/>
          </a:p>
          <a:p>
            <a:pPr marL="285750" indent="-285750">
              <a:buFontTx/>
              <a:buChar char="-"/>
            </a:pPr>
            <a:r>
              <a:rPr lang="en-US" altLang="ja-JP" sz="1400" dirty="0" smtClean="0"/>
              <a:t>340 employees</a:t>
            </a:r>
          </a:p>
        </p:txBody>
      </p:sp>
      <p:cxnSp>
        <p:nvCxnSpPr>
          <p:cNvPr id="30" name="直線コネクタ 29"/>
          <p:cNvCxnSpPr>
            <a:endCxn id="9" idx="3"/>
          </p:cNvCxnSpPr>
          <p:nvPr/>
        </p:nvCxnSpPr>
        <p:spPr>
          <a:xfrm flipH="1">
            <a:off x="863588" y="2418442"/>
            <a:ext cx="423048" cy="184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305410" y="2859782"/>
            <a:ext cx="1610406" cy="584775"/>
          </a:xfrm>
          <a:prstGeom prst="rect">
            <a:avLst/>
          </a:prstGeom>
          <a:solidFill>
            <a:srgbClr val="00B0F0"/>
          </a:solidFill>
          <a:ln>
            <a:solidFill>
              <a:schemeClr val="tx1"/>
            </a:solidFill>
          </a:ln>
        </p:spPr>
        <p:txBody>
          <a:bodyPr wrap="square" rtlCol="0">
            <a:spAutoFit/>
          </a:bodyPr>
          <a:lstStyle/>
          <a:p>
            <a:r>
              <a:rPr lang="en-US" altLang="ja-JP" dirty="0" err="1" smtClean="0"/>
              <a:t>Cookpad</a:t>
            </a:r>
            <a:endParaRPr lang="en-US" altLang="ja-JP" dirty="0" smtClean="0"/>
          </a:p>
          <a:p>
            <a:pPr marL="285750" indent="-285750">
              <a:buFontTx/>
              <a:buChar char="-"/>
            </a:pPr>
            <a:r>
              <a:rPr lang="en-US" altLang="ja-JP" sz="1400" dirty="0"/>
              <a:t>2</a:t>
            </a:r>
            <a:r>
              <a:rPr lang="en-US" altLang="ja-JP" sz="1400" dirty="0" smtClean="0"/>
              <a:t>0 employees</a:t>
            </a:r>
          </a:p>
        </p:txBody>
      </p:sp>
      <p:cxnSp>
        <p:nvCxnSpPr>
          <p:cNvPr id="34" name="直線コネクタ 33"/>
          <p:cNvCxnSpPr>
            <a:stCxn id="33" idx="1"/>
            <a:endCxn id="9" idx="3"/>
          </p:cNvCxnSpPr>
          <p:nvPr/>
        </p:nvCxnSpPr>
        <p:spPr>
          <a:xfrm flipH="1" flipV="1">
            <a:off x="863588" y="2603108"/>
            <a:ext cx="441822" cy="54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5" descr="ãToshiba Research Europe Limited, Telecommunication Research Laboratoryãã®ç»åæ¤ç´¢çµ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3" y="792090"/>
            <a:ext cx="1057392" cy="8617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9229" y="2283718"/>
            <a:ext cx="1393025"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テキスト ボックス 42"/>
          <p:cNvSpPr txBox="1"/>
          <p:nvPr/>
        </p:nvSpPr>
        <p:spPr>
          <a:xfrm>
            <a:off x="5940152" y="3299381"/>
            <a:ext cx="3203848" cy="1077218"/>
          </a:xfrm>
          <a:prstGeom prst="rect">
            <a:avLst/>
          </a:prstGeom>
          <a:solidFill>
            <a:srgbClr val="00B0F0"/>
          </a:solidFill>
          <a:ln>
            <a:solidFill>
              <a:schemeClr val="tx1"/>
            </a:solidFill>
          </a:ln>
        </p:spPr>
        <p:txBody>
          <a:bodyPr wrap="square" rtlCol="0">
            <a:spAutoFit/>
          </a:bodyPr>
          <a:lstStyle/>
          <a:p>
            <a:r>
              <a:rPr lang="en-US" altLang="ja-JP" dirty="0"/>
              <a:t>Japanese companies in </a:t>
            </a:r>
            <a:r>
              <a:rPr lang="en-US" altLang="ja-JP" dirty="0" err="1"/>
              <a:t>Swindon</a:t>
            </a:r>
            <a:r>
              <a:rPr lang="en-US" altLang="ja-JP" dirty="0"/>
              <a:t> area: </a:t>
            </a:r>
            <a:endParaRPr lang="en-US" altLang="ja-JP" dirty="0" smtClean="0"/>
          </a:p>
          <a:p>
            <a:r>
              <a:rPr lang="en-US" altLang="ja-JP" sz="1400" smtClean="0"/>
              <a:t>10 </a:t>
            </a:r>
            <a:r>
              <a:rPr lang="en-US" altLang="ja-JP" sz="1400" dirty="0"/>
              <a:t>including Honda group companies, </a:t>
            </a:r>
            <a:r>
              <a:rPr lang="en-US" altLang="ja-JP" sz="1400" dirty="0" err="1"/>
              <a:t>Ohashi</a:t>
            </a:r>
            <a:r>
              <a:rPr lang="en-US" altLang="ja-JP" sz="1400" dirty="0"/>
              <a:t> </a:t>
            </a:r>
            <a:r>
              <a:rPr lang="en-US" altLang="ja-JP" sz="1400" dirty="0" err="1"/>
              <a:t>Technica</a:t>
            </a:r>
            <a:r>
              <a:rPr lang="en-US" altLang="ja-JP" sz="1400" dirty="0"/>
              <a:t>, </a:t>
            </a:r>
            <a:r>
              <a:rPr lang="en-US" altLang="ja-JP" sz="1400" dirty="0" err="1"/>
              <a:t>Pentel</a:t>
            </a:r>
            <a:r>
              <a:rPr lang="en-US" altLang="ja-JP" sz="1400" dirty="0"/>
              <a:t>, </a:t>
            </a:r>
            <a:r>
              <a:rPr lang="en-US" altLang="ja-JP" sz="1400" dirty="0" err="1"/>
              <a:t>Johnan</a:t>
            </a:r>
            <a:r>
              <a:rPr lang="en-US" altLang="ja-JP" sz="1400" dirty="0"/>
              <a:t> </a:t>
            </a:r>
            <a:r>
              <a:rPr lang="en-US" altLang="ja-JP" sz="1400" dirty="0" err="1"/>
              <a:t>etc</a:t>
            </a:r>
            <a:endParaRPr lang="en-US" altLang="ja-JP" sz="1400" dirty="0"/>
          </a:p>
        </p:txBody>
      </p:sp>
    </p:spTree>
    <p:extLst>
      <p:ext uri="{BB962C8B-B14F-4D97-AF65-F5344CB8AC3E}">
        <p14:creationId xmlns:p14="http://schemas.microsoft.com/office/powerpoint/2010/main" val="22625948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85786" y="0"/>
            <a:ext cx="7776864" cy="1200329"/>
          </a:xfrm>
          <a:prstGeom prst="rect">
            <a:avLst/>
          </a:prstGeom>
        </p:spPr>
        <p:txBody>
          <a:bodyPr wrap="square">
            <a:spAutoFit/>
          </a:bodyPr>
          <a:lstStyle/>
          <a:p>
            <a:r>
              <a:rPr lang="en-US" altLang="ja-JP" sz="3600" b="1" dirty="0"/>
              <a:t>Maternal and child health handbook project </a:t>
            </a:r>
            <a:r>
              <a:rPr lang="en-US" altLang="ja-JP" sz="3400" b="1" dirty="0" smtClean="0"/>
              <a:t>(Indonesia)</a:t>
            </a:r>
            <a:endParaRPr lang="ja-JP" altLang="en-US" sz="3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00329"/>
            <a:ext cx="3929089" cy="242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325" y="1179831"/>
            <a:ext cx="1893252" cy="235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6372200" y="3764399"/>
            <a:ext cx="1089502" cy="369332"/>
          </a:xfrm>
          <a:prstGeom prst="rect">
            <a:avLst/>
          </a:prstGeom>
        </p:spPr>
        <p:txBody>
          <a:bodyPr wrap="square">
            <a:spAutoFit/>
          </a:bodyPr>
          <a:lstStyle/>
          <a:p>
            <a:r>
              <a:rPr lang="en-US" altLang="ja-JP" dirty="0" smtClean="0">
                <a:solidFill>
                  <a:schemeClr val="bg1"/>
                </a:solidFill>
              </a:rPr>
              <a:t>HANDS</a:t>
            </a:r>
            <a:endParaRPr lang="ja-JP" altLang="en-US" dirty="0">
              <a:solidFill>
                <a:schemeClr val="bg1"/>
              </a:solidFill>
            </a:endParaRPr>
          </a:p>
        </p:txBody>
      </p:sp>
      <p:sp>
        <p:nvSpPr>
          <p:cNvPr id="8" name="正方形/長方形 7"/>
          <p:cNvSpPr/>
          <p:nvPr/>
        </p:nvSpPr>
        <p:spPr>
          <a:xfrm>
            <a:off x="500034" y="3571882"/>
            <a:ext cx="8496944" cy="1569660"/>
          </a:xfrm>
          <a:prstGeom prst="rect">
            <a:avLst/>
          </a:prstGeom>
        </p:spPr>
        <p:txBody>
          <a:bodyPr wrap="square">
            <a:spAutoFit/>
          </a:bodyPr>
          <a:lstStyle/>
          <a:p>
            <a:r>
              <a:rPr lang="en-US" altLang="ja-JP" sz="3200" b="1" dirty="0" smtClean="0"/>
              <a:t>Duration</a:t>
            </a:r>
            <a:r>
              <a:rPr lang="en-US" altLang="ja-JP" sz="3200" dirty="0" smtClean="0"/>
              <a:t>:  1998 -2003</a:t>
            </a:r>
          </a:p>
          <a:p>
            <a:r>
              <a:rPr lang="en-US" altLang="ja-JP" sz="3200" dirty="0" smtClean="0"/>
              <a:t>48% of mothers used the handbook</a:t>
            </a:r>
            <a:r>
              <a:rPr lang="ja-JP" altLang="en-US" sz="3200" dirty="0"/>
              <a:t> </a:t>
            </a:r>
            <a:r>
              <a:rPr lang="en-US" altLang="ja-JP" sz="3200" dirty="0" smtClean="0"/>
              <a:t>in 2003.</a:t>
            </a:r>
          </a:p>
          <a:p>
            <a:r>
              <a:rPr lang="en-US" altLang="ja-JP" sz="3200" dirty="0" smtClean="0"/>
              <a:t>Today it is used by more than 80% of mothers.</a:t>
            </a:r>
          </a:p>
        </p:txBody>
      </p:sp>
    </p:spTree>
    <p:extLst>
      <p:ext uri="{BB962C8B-B14F-4D97-AF65-F5344CB8AC3E}">
        <p14:creationId xmlns:p14="http://schemas.microsoft.com/office/powerpoint/2010/main" val="26575173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036496" cy="1188132"/>
          </a:xfrm>
        </p:spPr>
        <p:txBody>
          <a:bodyPr>
            <a:normAutofit/>
          </a:bodyPr>
          <a:lstStyle/>
          <a:p>
            <a:r>
              <a:rPr lang="en-US" altLang="ja-JP" sz="3400" b="1" dirty="0" smtClean="0"/>
              <a:t>Support Youth </a:t>
            </a:r>
            <a:r>
              <a:rPr lang="en-US" altLang="ja-JP" sz="3400" b="1" dirty="0"/>
              <a:t>and Women in </a:t>
            </a:r>
            <a:r>
              <a:rPr lang="en-US" altLang="ja-JP" sz="3400" b="1" dirty="0" smtClean="0"/>
              <a:t>Northern Mali</a:t>
            </a:r>
            <a:endParaRPr kumimoji="1" lang="ja-JP" altLang="en-US" sz="3400" b="1" dirty="0"/>
          </a:p>
        </p:txBody>
      </p:sp>
      <p:pic>
        <p:nvPicPr>
          <p:cNvPr id="1027" name="Picture 3" descr="C:\Users\a19959\Desktop\P1020862-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358" y="987574"/>
            <a:ext cx="4734606" cy="2804582"/>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23178" y="3795886"/>
            <a:ext cx="8786874" cy="1077218"/>
          </a:xfrm>
          <a:prstGeom prst="rect">
            <a:avLst/>
          </a:prstGeom>
        </p:spPr>
        <p:txBody>
          <a:bodyPr wrap="square">
            <a:spAutoFit/>
          </a:bodyPr>
          <a:lstStyle/>
          <a:p>
            <a:r>
              <a:rPr lang="en-US" altLang="ja-JP" sz="3200" b="1" dirty="0"/>
              <a:t>Duration: </a:t>
            </a:r>
            <a:r>
              <a:rPr lang="en-US" altLang="ja-JP" sz="3200" dirty="0"/>
              <a:t>2015 </a:t>
            </a:r>
            <a:r>
              <a:rPr lang="en-US" altLang="ja-JP" sz="3200" dirty="0" smtClean="0"/>
              <a:t>- 2018</a:t>
            </a:r>
            <a:endParaRPr lang="en-US" altLang="ja-JP" sz="3200" dirty="0"/>
          </a:p>
          <a:p>
            <a:r>
              <a:rPr lang="en-US" altLang="ja-JP" sz="3200" b="1" dirty="0" smtClean="0"/>
              <a:t>Budget</a:t>
            </a:r>
            <a:r>
              <a:rPr lang="en-US" altLang="ja-JP" sz="3200" b="1" dirty="0"/>
              <a:t>: </a:t>
            </a:r>
            <a:r>
              <a:rPr lang="en-US" altLang="ja-JP" sz="3200" dirty="0" smtClean="0"/>
              <a:t>£3,409,000 </a:t>
            </a:r>
            <a:endParaRPr lang="ja-JP" altLang="en-US" sz="3200" dirty="0"/>
          </a:p>
        </p:txBody>
      </p:sp>
    </p:spTree>
    <p:extLst>
      <p:ext uri="{BB962C8B-B14F-4D97-AF65-F5344CB8AC3E}">
        <p14:creationId xmlns:p14="http://schemas.microsoft.com/office/powerpoint/2010/main" val="13270433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507" y="26674"/>
            <a:ext cx="8928992" cy="857250"/>
          </a:xfrm>
        </p:spPr>
        <p:txBody>
          <a:bodyPr>
            <a:noAutofit/>
          </a:bodyPr>
          <a:lstStyle/>
          <a:p>
            <a:r>
              <a:rPr lang="en-US" altLang="ja-JP" sz="3400" b="1" dirty="0" smtClean="0">
                <a:effectLst/>
              </a:rPr>
              <a:t>Timor </a:t>
            </a:r>
            <a:r>
              <a:rPr lang="en-US" altLang="ja-JP" sz="3400" b="1" dirty="0" err="1" smtClean="0">
                <a:effectLst/>
              </a:rPr>
              <a:t>Leste</a:t>
            </a:r>
            <a:r>
              <a:rPr lang="en-US" altLang="ja-JP" sz="3400" b="1" dirty="0" smtClean="0">
                <a:effectLst/>
              </a:rPr>
              <a:t> – Direct Support to Communities</a:t>
            </a:r>
            <a:endParaRPr kumimoji="1" lang="ja-JP" altLang="en-US" sz="3400" b="1" dirty="0"/>
          </a:p>
        </p:txBody>
      </p:sp>
      <p:pic>
        <p:nvPicPr>
          <p:cNvPr id="2050" name="Picture 2" descr="C:\Users\a19959\Desktop\17_FAOTrainning%20of%20post-harvest_Oecuss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915566"/>
            <a:ext cx="4738269" cy="295232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85720" y="3795886"/>
            <a:ext cx="8786874" cy="1077218"/>
          </a:xfrm>
          <a:prstGeom prst="rect">
            <a:avLst/>
          </a:prstGeom>
        </p:spPr>
        <p:txBody>
          <a:bodyPr wrap="square">
            <a:spAutoFit/>
          </a:bodyPr>
          <a:lstStyle/>
          <a:p>
            <a:r>
              <a:rPr lang="en-US" altLang="ja-JP" sz="3200" b="1" dirty="0" smtClean="0"/>
              <a:t>Duration</a:t>
            </a:r>
            <a:r>
              <a:rPr lang="en-US" altLang="ja-JP" sz="3200" b="1" dirty="0"/>
              <a:t>: </a:t>
            </a:r>
            <a:r>
              <a:rPr lang="en-US" altLang="ja-JP" sz="3200" dirty="0"/>
              <a:t>March 2010 </a:t>
            </a:r>
            <a:r>
              <a:rPr lang="en-US" altLang="ja-JP" sz="3200" dirty="0" smtClean="0"/>
              <a:t>- August </a:t>
            </a:r>
            <a:r>
              <a:rPr lang="en-US" altLang="ja-JP" sz="3200" dirty="0"/>
              <a:t>2013 </a:t>
            </a:r>
          </a:p>
          <a:p>
            <a:r>
              <a:rPr lang="en-US" altLang="ja-JP" sz="3200" b="1" dirty="0" smtClean="0"/>
              <a:t>Budget</a:t>
            </a:r>
            <a:r>
              <a:rPr lang="en-US" altLang="ja-JP" sz="3200" b="1" dirty="0"/>
              <a:t>: </a:t>
            </a:r>
            <a:r>
              <a:rPr lang="en-US" altLang="ja-JP" sz="3200" dirty="0" smtClean="0"/>
              <a:t>£2,802,000 </a:t>
            </a:r>
            <a:endParaRPr lang="en-US" altLang="ja-JP" sz="3200" dirty="0"/>
          </a:p>
        </p:txBody>
      </p:sp>
    </p:spTree>
    <p:extLst>
      <p:ext uri="{BB962C8B-B14F-4D97-AF65-F5344CB8AC3E}">
        <p14:creationId xmlns:p14="http://schemas.microsoft.com/office/powerpoint/2010/main" val="1491783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923678"/>
            <a:ext cx="8229600" cy="857250"/>
          </a:xfrm>
        </p:spPr>
        <p:txBody>
          <a:bodyPr/>
          <a:lstStyle/>
          <a:p>
            <a:r>
              <a:rPr kumimoji="1" lang="en-US" altLang="ja-JP" dirty="0" smtClean="0"/>
              <a:t>ODA yen loans</a:t>
            </a:r>
            <a:endParaRPr kumimoji="1" lang="ja-JP" altLang="en-US" dirty="0"/>
          </a:p>
        </p:txBody>
      </p:sp>
    </p:spTree>
    <p:extLst>
      <p:ext uri="{BB962C8B-B14F-4D97-AF65-F5344CB8AC3E}">
        <p14:creationId xmlns:p14="http://schemas.microsoft.com/office/powerpoint/2010/main" val="31331096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smtClean="0"/>
              <a:t>Beijing Capital Airport Terminal Area Expansion Project (China)</a:t>
            </a:r>
            <a:endParaRPr kumimoji="1" lang="ja-JP" altLang="en-US" sz="3600" b="1" dirty="0"/>
          </a:p>
        </p:txBody>
      </p:sp>
      <p:pic>
        <p:nvPicPr>
          <p:cNvPr id="4" name="Picture 2" descr="http://www.mofa.go.jp/mofaj/gaiko/oda/data/gaiyou/odaproject/asia/china/image/data_07b.jpg"/>
          <p:cNvPicPr>
            <a:picLocks noChangeAspect="1" noChangeArrowheads="1"/>
          </p:cNvPicPr>
          <p:nvPr/>
        </p:nvPicPr>
        <p:blipFill>
          <a:blip r:embed="rId2" cstate="print"/>
          <a:srcRect/>
          <a:stretch>
            <a:fillRect/>
          </a:stretch>
        </p:blipFill>
        <p:spPr bwMode="auto">
          <a:xfrm>
            <a:off x="2257192" y="1117894"/>
            <a:ext cx="4475049" cy="2641182"/>
          </a:xfrm>
          <a:prstGeom prst="rect">
            <a:avLst/>
          </a:prstGeom>
          <a:noFill/>
          <a:ln w="9525">
            <a:noFill/>
            <a:miter lim="800000"/>
            <a:headEnd/>
            <a:tailEnd/>
          </a:ln>
        </p:spPr>
      </p:pic>
      <p:sp>
        <p:nvSpPr>
          <p:cNvPr id="5" name="正方形/長方形 4"/>
          <p:cNvSpPr/>
          <p:nvPr/>
        </p:nvSpPr>
        <p:spPr>
          <a:xfrm>
            <a:off x="6732241" y="3449245"/>
            <a:ext cx="572593" cy="369332"/>
          </a:xfrm>
          <a:prstGeom prst="rect">
            <a:avLst/>
          </a:prstGeom>
        </p:spPr>
        <p:txBody>
          <a:bodyPr wrap="none">
            <a:spAutoFit/>
          </a:bodyPr>
          <a:lstStyle/>
          <a:p>
            <a:pPr lvl="0" algn="ctr">
              <a:spcBef>
                <a:spcPct val="20000"/>
              </a:spcBef>
            </a:pPr>
            <a:r>
              <a:rPr lang="en-US" altLang="ja-JP" dirty="0" smtClean="0">
                <a:solidFill>
                  <a:schemeClr val="bg1"/>
                </a:solidFill>
              </a:rPr>
              <a:t>JICA</a:t>
            </a:r>
            <a:endParaRPr lang="en-US" altLang="ja-JP" dirty="0">
              <a:solidFill>
                <a:schemeClr val="bg1"/>
              </a:solidFill>
            </a:endParaRPr>
          </a:p>
        </p:txBody>
      </p:sp>
      <p:sp>
        <p:nvSpPr>
          <p:cNvPr id="6" name="正方形/長方形 5"/>
          <p:cNvSpPr/>
          <p:nvPr/>
        </p:nvSpPr>
        <p:spPr>
          <a:xfrm>
            <a:off x="467544" y="3699722"/>
            <a:ext cx="8136904" cy="1446550"/>
          </a:xfrm>
          <a:prstGeom prst="rect">
            <a:avLst/>
          </a:prstGeom>
        </p:spPr>
        <p:txBody>
          <a:bodyPr wrap="square">
            <a:spAutoFit/>
          </a:bodyPr>
          <a:lstStyle/>
          <a:p>
            <a:r>
              <a:rPr lang="en-US" altLang="ja-JP" sz="2200" b="1" dirty="0"/>
              <a:t>Loan Amount </a:t>
            </a:r>
            <a:r>
              <a:rPr lang="en-US" altLang="ja-JP" sz="2200" b="1" dirty="0" smtClean="0"/>
              <a:t>: </a:t>
            </a:r>
            <a:r>
              <a:rPr lang="en-US" altLang="ja-JP" sz="2200" dirty="0" smtClean="0"/>
              <a:t>£198million </a:t>
            </a:r>
            <a:endParaRPr lang="en-US" altLang="ja-JP" sz="2200" dirty="0"/>
          </a:p>
          <a:p>
            <a:r>
              <a:rPr lang="en-US" altLang="ja-JP" sz="2200" b="1" dirty="0"/>
              <a:t>Loan </a:t>
            </a:r>
            <a:r>
              <a:rPr lang="en-US" altLang="ja-JP" sz="2200" b="1" dirty="0" smtClean="0"/>
              <a:t>Agreement: </a:t>
            </a:r>
            <a:r>
              <a:rPr lang="en-US" altLang="ja-JP" sz="2200" dirty="0" smtClean="0"/>
              <a:t>August </a:t>
            </a:r>
            <a:r>
              <a:rPr lang="en-US" altLang="ja-JP" sz="2200" dirty="0"/>
              <a:t>1993 - December 1996</a:t>
            </a:r>
          </a:p>
          <a:p>
            <a:r>
              <a:rPr lang="en-US" altLang="ja-JP" sz="2200" b="1" dirty="0" smtClean="0"/>
              <a:t>Interest rate: </a:t>
            </a:r>
            <a:r>
              <a:rPr lang="en-US" altLang="ja-JP" sz="2200" dirty="0" smtClean="0"/>
              <a:t>2.3</a:t>
            </a:r>
            <a:r>
              <a:rPr lang="en-US" altLang="ja-JP" sz="2200" dirty="0"/>
              <a:t>% - 2.6% </a:t>
            </a:r>
            <a:r>
              <a:rPr lang="en-US" altLang="ja-JP" sz="2200" dirty="0" smtClean="0"/>
              <a:t>p.a. </a:t>
            </a:r>
          </a:p>
          <a:p>
            <a:r>
              <a:rPr lang="en-US" altLang="ja-JP" sz="2200" b="1" dirty="0" smtClean="0"/>
              <a:t>Repayment period: </a:t>
            </a:r>
            <a:r>
              <a:rPr lang="en-US" altLang="ja-JP" sz="2200" dirty="0" smtClean="0"/>
              <a:t>30 years </a:t>
            </a:r>
            <a:r>
              <a:rPr lang="en-US" altLang="ja-JP" sz="2200" dirty="0"/>
              <a:t>(Grace period 10 years)</a:t>
            </a:r>
            <a:endParaRPr lang="ja-JP" altLang="en-US" sz="2200" dirty="0"/>
          </a:p>
        </p:txBody>
      </p:sp>
    </p:spTree>
    <p:extLst>
      <p:ext uri="{BB962C8B-B14F-4D97-AF65-F5344CB8AC3E}">
        <p14:creationId xmlns:p14="http://schemas.microsoft.com/office/powerpoint/2010/main" val="38820838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3600" b="1" dirty="0" smtClean="0"/>
              <a:t>Seoul Underground Railway Project (Republic of Korea)</a:t>
            </a:r>
            <a:endParaRPr kumimoji="1" lang="ja-JP" altLang="en-US" sz="3600" b="1" dirty="0"/>
          </a:p>
        </p:txBody>
      </p:sp>
      <p:sp>
        <p:nvSpPr>
          <p:cNvPr id="5" name="正方形/長方形 4"/>
          <p:cNvSpPr/>
          <p:nvPr/>
        </p:nvSpPr>
        <p:spPr>
          <a:xfrm>
            <a:off x="6732241" y="3449245"/>
            <a:ext cx="572593" cy="369332"/>
          </a:xfrm>
          <a:prstGeom prst="rect">
            <a:avLst/>
          </a:prstGeom>
        </p:spPr>
        <p:txBody>
          <a:bodyPr wrap="none">
            <a:spAutoFit/>
          </a:bodyPr>
          <a:lstStyle/>
          <a:p>
            <a:pPr lvl="0" algn="ctr">
              <a:spcBef>
                <a:spcPct val="20000"/>
              </a:spcBef>
            </a:pPr>
            <a:r>
              <a:rPr lang="en-US" altLang="ja-JP" dirty="0" smtClean="0">
                <a:solidFill>
                  <a:schemeClr val="bg1"/>
                </a:solidFill>
              </a:rPr>
              <a:t>JICA</a:t>
            </a:r>
            <a:endParaRPr lang="en-US" altLang="ja-JP" dirty="0">
              <a:solidFill>
                <a:schemeClr val="bg1"/>
              </a:solidFill>
            </a:endParaRPr>
          </a:p>
        </p:txBody>
      </p:sp>
      <p:sp>
        <p:nvSpPr>
          <p:cNvPr id="6" name="正方形/長方形 5"/>
          <p:cNvSpPr/>
          <p:nvPr/>
        </p:nvSpPr>
        <p:spPr>
          <a:xfrm>
            <a:off x="323528" y="3699722"/>
            <a:ext cx="8424936" cy="1107996"/>
          </a:xfrm>
          <a:prstGeom prst="rect">
            <a:avLst/>
          </a:prstGeom>
        </p:spPr>
        <p:txBody>
          <a:bodyPr wrap="square">
            <a:spAutoFit/>
          </a:bodyPr>
          <a:lstStyle/>
          <a:p>
            <a:r>
              <a:rPr lang="en-US" altLang="ja-JP" sz="2200" b="1" dirty="0"/>
              <a:t>Loan Amount </a:t>
            </a:r>
            <a:r>
              <a:rPr lang="en-US" altLang="ja-JP" sz="2200" b="1" dirty="0" smtClean="0"/>
              <a:t>: </a:t>
            </a:r>
            <a:r>
              <a:rPr lang="en-US" altLang="ja-JP" sz="2200" dirty="0" smtClean="0"/>
              <a:t>£178million </a:t>
            </a:r>
            <a:endParaRPr lang="en-US" altLang="ja-JP" sz="2200" dirty="0"/>
          </a:p>
          <a:p>
            <a:r>
              <a:rPr lang="en-US" altLang="ja-JP" sz="2200" b="1" dirty="0"/>
              <a:t>Loan </a:t>
            </a:r>
            <a:r>
              <a:rPr lang="en-US" altLang="ja-JP" sz="2200" b="1" dirty="0" smtClean="0"/>
              <a:t>Agreement: </a:t>
            </a:r>
            <a:r>
              <a:rPr lang="en-US" altLang="ja-JP" sz="2200" dirty="0" smtClean="0"/>
              <a:t>1971-85</a:t>
            </a:r>
          </a:p>
          <a:p>
            <a:r>
              <a:rPr lang="en-US" altLang="ja-JP" sz="2200" b="1" dirty="0" smtClean="0"/>
              <a:t>Interest rate: </a:t>
            </a:r>
            <a:r>
              <a:rPr lang="en-US" altLang="ja-JP" sz="2200" dirty="0" smtClean="0"/>
              <a:t>4.13% </a:t>
            </a:r>
            <a:r>
              <a:rPr lang="en-US" altLang="ja-JP" sz="2200" b="1" dirty="0" smtClean="0"/>
              <a:t>Repayment period: </a:t>
            </a:r>
            <a:r>
              <a:rPr lang="en-US" altLang="ja-JP" sz="2200" dirty="0"/>
              <a:t>2</a:t>
            </a:r>
            <a:r>
              <a:rPr lang="en-US" altLang="ja-JP" sz="2200" dirty="0" smtClean="0"/>
              <a:t>0 </a:t>
            </a:r>
            <a:r>
              <a:rPr lang="en-US" altLang="ja-JP" sz="2200" dirty="0"/>
              <a:t>years (Grace period 5</a:t>
            </a:r>
            <a:r>
              <a:rPr lang="en-US" altLang="ja-JP" sz="2200" dirty="0" smtClean="0"/>
              <a:t> </a:t>
            </a:r>
            <a:r>
              <a:rPr lang="en-US" altLang="ja-JP" sz="2200" dirty="0"/>
              <a:t>years)</a:t>
            </a:r>
            <a:endParaRPr lang="ja-JP" alt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03708"/>
            <a:ext cx="5040561" cy="249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0466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289298"/>
          </a:xfrm>
        </p:spPr>
        <p:txBody>
          <a:bodyPr>
            <a:normAutofit/>
          </a:bodyPr>
          <a:lstStyle/>
          <a:p>
            <a:r>
              <a:rPr lang="en-US" altLang="ja-JP" sz="3600" b="1" dirty="0" smtClean="0"/>
              <a:t> Mumbai Ahmedabad </a:t>
            </a:r>
            <a:br>
              <a:rPr lang="en-US" altLang="ja-JP" sz="3600" b="1" dirty="0" smtClean="0"/>
            </a:br>
            <a:r>
              <a:rPr lang="en-US" altLang="ja-JP" sz="3600" b="1" dirty="0" smtClean="0"/>
              <a:t>High Speed Railway (India)</a:t>
            </a:r>
            <a:endParaRPr kumimoji="1" lang="ja-JP" altLang="en-US" sz="3600" b="1" dirty="0"/>
          </a:p>
        </p:txBody>
      </p:sp>
      <p:pic>
        <p:nvPicPr>
          <p:cNvPr id="3074" name="Picture 2" descr="C:\Users\a19959\Desktop\無題.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497" y="1232957"/>
            <a:ext cx="5012475" cy="28006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79512" y="4033557"/>
            <a:ext cx="8562027" cy="769441"/>
          </a:xfrm>
          <a:prstGeom prst="rect">
            <a:avLst/>
          </a:prstGeom>
        </p:spPr>
        <p:txBody>
          <a:bodyPr wrap="square">
            <a:spAutoFit/>
          </a:bodyPr>
          <a:lstStyle/>
          <a:p>
            <a:r>
              <a:rPr lang="en-US" altLang="ja-JP" sz="2200" b="1" dirty="0" smtClean="0"/>
              <a:t>Loan amount: </a:t>
            </a:r>
            <a:r>
              <a:rPr lang="en-US" altLang="ja-JP" sz="2200" dirty="0" smtClean="0"/>
              <a:t>£670million</a:t>
            </a:r>
          </a:p>
          <a:p>
            <a:r>
              <a:rPr lang="en-US" altLang="ja-JP" sz="2200" b="1" dirty="0" smtClean="0"/>
              <a:t>Interest rate : </a:t>
            </a:r>
            <a:r>
              <a:rPr lang="en-US" altLang="ja-JP" sz="2200" dirty="0" smtClean="0"/>
              <a:t>0.1%     </a:t>
            </a:r>
            <a:r>
              <a:rPr lang="en-US" altLang="ja-JP" sz="2200" b="1" dirty="0" smtClean="0"/>
              <a:t>Repayment period: </a:t>
            </a:r>
            <a:r>
              <a:rPr lang="en-US" altLang="ja-JP" sz="2200" dirty="0" smtClean="0"/>
              <a:t>50 years(Grace period 15 years)</a:t>
            </a:r>
            <a:endParaRPr lang="ja-JP" altLang="en-US" sz="2200" dirty="0"/>
          </a:p>
        </p:txBody>
      </p:sp>
    </p:spTree>
    <p:extLst>
      <p:ext uri="{BB962C8B-B14F-4D97-AF65-F5344CB8AC3E}">
        <p14:creationId xmlns:p14="http://schemas.microsoft.com/office/powerpoint/2010/main" val="24768789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874</Words>
  <Application>Microsoft Macintosh PowerPoint</Application>
  <PresentationFormat>On-screen Show (16:9)</PresentationFormat>
  <Paragraphs>215</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​​テーマ</vt:lpstr>
      <vt:lpstr>Japan’s view of the world</vt:lpstr>
      <vt:lpstr>Human Security </vt:lpstr>
      <vt:lpstr>PowerPoint Presentation</vt:lpstr>
      <vt:lpstr>Support Youth and Women in Northern Mali</vt:lpstr>
      <vt:lpstr>Timor Leste – Direct Support to Communities</vt:lpstr>
      <vt:lpstr>ODA yen loans</vt:lpstr>
      <vt:lpstr>Beijing Capital Airport Terminal Area Expansion Project (China)</vt:lpstr>
      <vt:lpstr>Seoul Underground Railway Project (Republic of Korea)</vt:lpstr>
      <vt:lpstr> Mumbai Ahmedabad  High Speed Railway (India)</vt:lpstr>
      <vt:lpstr>Top 15 Recipients of Japan’s Yen Loans   1966-2015</vt:lpstr>
      <vt:lpstr>Security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Japan: Partner of the British Economy</vt:lpstr>
      <vt:lpstr>PowerPoint Presentation</vt:lpstr>
      <vt:lpstr>PowerPoint Presentation</vt:lpstr>
      <vt:lpstr>PowerPoint Presentation</vt:lpstr>
      <vt:lpstr>PowerPoint Presentation</vt:lpstr>
    </vt:vector>
  </TitlesOfParts>
  <Company>外務省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Japan’s view of the world</dc:title>
  <dc:creator>情報通信課</dc:creator>
  <cp:lastModifiedBy>David Haywood</cp:lastModifiedBy>
  <cp:revision>95</cp:revision>
  <cp:lastPrinted>2019-01-11T17:49:03Z</cp:lastPrinted>
  <dcterms:created xsi:type="dcterms:W3CDTF">2017-10-18T14:04:44Z</dcterms:created>
  <dcterms:modified xsi:type="dcterms:W3CDTF">2019-01-15T14:14:00Z</dcterms:modified>
</cp:coreProperties>
</file>